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98" r:id="rId4"/>
    <p:sldId id="299" r:id="rId5"/>
    <p:sldId id="300" r:id="rId6"/>
    <p:sldId id="301" r:id="rId7"/>
    <p:sldId id="302" r:id="rId8"/>
    <p:sldId id="303" r:id="rId9"/>
    <p:sldId id="304" r:id="rId10"/>
    <p:sldId id="305" r:id="rId11"/>
    <p:sldId id="306" r:id="rId12"/>
    <p:sldId id="307" r:id="rId13"/>
    <p:sldId id="308" r:id="rId14"/>
    <p:sldId id="309" r:id="rId15"/>
    <p:sldId id="310" r:id="rId16"/>
    <p:sldId id="314" r:id="rId17"/>
    <p:sldId id="311" r:id="rId18"/>
    <p:sldId id="313" r:id="rId19"/>
    <p:sldId id="31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24"/>
  </p:normalViewPr>
  <p:slideViewPr>
    <p:cSldViewPr snapToGrid="0">
      <p:cViewPr varScale="1">
        <p:scale>
          <a:sx n="105" d="100"/>
          <a:sy n="105"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B1F0-296C-40DC-BFED-C86BA26C39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C6825D-0839-4414-B97B-FA3AAB21DE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6FCD58-2EDB-427E-97C4-F8BC360E9846}"/>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2B6C9F52-18B9-47F3-A2EB-1D3E57552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667534-385B-44BA-ADB6-29C835696D5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856460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ED8B7-DFD7-4E23-94E2-B5360C94E1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DE2E6E-0CB9-4C2D-BBCD-89587D9F326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BED85-68E3-4DA6-8081-41E32C00A054}"/>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4698BE0C-3416-4248-8ABD-C1DEB3DD4B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3FB07-CD84-4DC9-92AE-597ED1132090}"/>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16099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5BC5EA-C59B-4FBB-BA75-A5A1F36A5D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E1991C-36B2-49FD-A059-1853EA860A8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442055-820D-461D-BDAB-E675BBB25B73}"/>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F47F350C-572C-4A25-9A7B-D244862987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1EA75C-AC7A-4DDA-A340-24B0FB6E9A42}"/>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56561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C61D7-7B3A-40AC-9F34-4E8EDBA885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812C2A-1A82-4B89-B7BF-1709E97158A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4AA2D6-95F2-43E6-9359-F9B7052C451A}"/>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467237EB-C730-4046-9975-63821764FA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EB4399-9647-4576-B715-30435166D70E}"/>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215178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6BABA-1C69-428A-A4F7-867F5B24F9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BF3C65-0D32-4E35-9659-5335625B89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592D85-0F3E-48DF-BDAC-0A1BFE3C9651}"/>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4A3AEBCE-B4FA-4C76-8E5A-A9A7564D1B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BAFDD-E6AE-4095-915A-E476D3DBC726}"/>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628009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C3022-36A8-45EC-96BB-7480EE81B9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2D6DBB-1CE3-4E67-B0EF-092892333A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878FF5-6BB9-4507-9E3F-05B605FE70B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5BACE5-C641-4834-B935-859296A08F0D}"/>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6" name="Footer Placeholder 5">
            <a:extLst>
              <a:ext uri="{FF2B5EF4-FFF2-40B4-BE49-F238E27FC236}">
                <a16:creationId xmlns:a16="http://schemas.microsoft.com/office/drawing/2014/main" id="{5F70C8DF-05FD-4BC1-BDEC-B04BF07BD6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E52692-7D1D-4EEE-B59E-F9A4A7360A6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3295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72A04-E193-4541-99F9-D8C0C44305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5B6465-ADF1-41B1-B12F-049CFF8B62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9D5BEF8-0345-482F-99A1-FB26B4F2BB8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EA227-ECF6-4D3E-830D-ABB578337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2A692D-8DF1-488D-AB88-222916B054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7B32A3-5A01-4E47-ACA0-D83963A164D1}"/>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8" name="Footer Placeholder 7">
            <a:extLst>
              <a:ext uri="{FF2B5EF4-FFF2-40B4-BE49-F238E27FC236}">
                <a16:creationId xmlns:a16="http://schemas.microsoft.com/office/drawing/2014/main" id="{A97E0516-7778-46C2-8630-EE7BB2F174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4CBC31-0FDA-44DC-B1A1-5A86D0F6BA67}"/>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96289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9080-702E-40B8-ADFF-E7AAA3DAFC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052E67-66B9-4117-973B-234C18E18BE1}"/>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4" name="Footer Placeholder 3">
            <a:extLst>
              <a:ext uri="{FF2B5EF4-FFF2-40B4-BE49-F238E27FC236}">
                <a16:creationId xmlns:a16="http://schemas.microsoft.com/office/drawing/2014/main" id="{9ED04A53-0682-4B76-8205-ED49FABFA6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A0DDC9-A53F-430A-A29A-531DA937751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413318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33A75-5506-4E2D-A9DB-940DF32EA384}"/>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3" name="Footer Placeholder 2">
            <a:extLst>
              <a:ext uri="{FF2B5EF4-FFF2-40B4-BE49-F238E27FC236}">
                <a16:creationId xmlns:a16="http://schemas.microsoft.com/office/drawing/2014/main" id="{C7C7DD41-250A-4044-9699-FD596CDFC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AD1713-CF94-4318-8C2A-96C6131C4C7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371842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A8EC2-D971-4F94-926C-1707A8C528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FE4883-3473-497D-B435-6D87449FAF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981B2B-7121-41AC-81A6-E7852C25A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EB6F1BD-E0F9-4BF2-AB00-F4A0B9401417}"/>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6" name="Footer Placeholder 5">
            <a:extLst>
              <a:ext uri="{FF2B5EF4-FFF2-40B4-BE49-F238E27FC236}">
                <a16:creationId xmlns:a16="http://schemas.microsoft.com/office/drawing/2014/main" id="{607C2CEE-BC06-4DC3-9C8C-B889BE067E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FA9056-115D-4184-86C6-3F33B221F78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720105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AD6C3-3C4C-43E0-B1E2-B95179A793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AE7E30-D3BC-4241-BCF2-B7A6C6D3F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B84BC-9BAF-4F0E-B235-B0DBFD845B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3E30EF-74BF-4159-A5C3-6A6340AE1542}"/>
              </a:ext>
            </a:extLst>
          </p:cNvPr>
          <p:cNvSpPr>
            <a:spLocks noGrp="1"/>
          </p:cNvSpPr>
          <p:nvPr>
            <p:ph type="dt" sz="half" idx="10"/>
          </p:nvPr>
        </p:nvSpPr>
        <p:spPr/>
        <p:txBody>
          <a:bodyPr/>
          <a:lstStyle/>
          <a:p>
            <a:fld id="{476F7142-230B-42BD-AFA5-0D7CE322D40F}" type="datetimeFigureOut">
              <a:rPr lang="en-US" smtClean="0"/>
              <a:t>1/12/2026</a:t>
            </a:fld>
            <a:endParaRPr lang="en-US"/>
          </a:p>
        </p:txBody>
      </p:sp>
      <p:sp>
        <p:nvSpPr>
          <p:cNvPr id="6" name="Footer Placeholder 5">
            <a:extLst>
              <a:ext uri="{FF2B5EF4-FFF2-40B4-BE49-F238E27FC236}">
                <a16:creationId xmlns:a16="http://schemas.microsoft.com/office/drawing/2014/main" id="{7B3E8660-62A6-4516-8582-0CC2C539D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FB6BEA-D4A7-468A-9E5C-AF8EFC108E7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92938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7D7273-333A-4BBA-BBA6-2DC895DCFB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65C0B2-305C-4039-ADE0-98B707E55E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A9C67-2889-4BFD-8F76-89FD60BC05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F7142-230B-42BD-AFA5-0D7CE322D40F}" type="datetimeFigureOut">
              <a:rPr lang="en-US" smtClean="0"/>
              <a:t>1/12/2026</a:t>
            </a:fld>
            <a:endParaRPr lang="en-US"/>
          </a:p>
        </p:txBody>
      </p:sp>
      <p:sp>
        <p:nvSpPr>
          <p:cNvPr id="5" name="Footer Placeholder 4">
            <a:extLst>
              <a:ext uri="{FF2B5EF4-FFF2-40B4-BE49-F238E27FC236}">
                <a16:creationId xmlns:a16="http://schemas.microsoft.com/office/drawing/2014/main" id="{F25D18EB-8146-48E4-9B59-7981E1C417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572FAE-4C56-4AD5-A0DF-8471DDD202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C667D-D37E-4C39-ACDF-BE5457EFA338}" type="slidenum">
              <a:rPr lang="en-US" smtClean="0"/>
              <a:t>‹#›</a:t>
            </a:fld>
            <a:endParaRPr lang="en-US"/>
          </a:p>
        </p:txBody>
      </p:sp>
    </p:spTree>
    <p:extLst>
      <p:ext uri="{BB962C8B-B14F-4D97-AF65-F5344CB8AC3E}">
        <p14:creationId xmlns:p14="http://schemas.microsoft.com/office/powerpoint/2010/main" val="339321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7ACEAD-3C18-408D-9855-381EC9753905}"/>
              </a:ext>
            </a:extLst>
          </p:cNvPr>
          <p:cNvSpPr txBox="1"/>
          <p:nvPr/>
        </p:nvSpPr>
        <p:spPr>
          <a:xfrm>
            <a:off x="3648456" y="859536"/>
            <a:ext cx="4370833" cy="1446550"/>
          </a:xfrm>
          <a:prstGeom prst="rect">
            <a:avLst/>
          </a:prstGeom>
          <a:noFill/>
        </p:spPr>
        <p:txBody>
          <a:bodyPr wrap="square" rtlCol="0">
            <a:spAutoFit/>
          </a:bodyPr>
          <a:lstStyle/>
          <a:p>
            <a:r>
              <a:rPr lang="en-US" sz="8800" dirty="0"/>
              <a:t>9</a:t>
            </a:r>
            <a:r>
              <a:rPr lang="sr-Latn-RS" sz="8800" dirty="0"/>
              <a:t>. VEŽBA</a:t>
            </a:r>
            <a:endParaRPr lang="en-US" sz="8800" dirty="0"/>
          </a:p>
        </p:txBody>
      </p:sp>
      <p:sp>
        <p:nvSpPr>
          <p:cNvPr id="5" name="TextBox 4">
            <a:extLst>
              <a:ext uri="{FF2B5EF4-FFF2-40B4-BE49-F238E27FC236}">
                <a16:creationId xmlns:a16="http://schemas.microsoft.com/office/drawing/2014/main" id="{994DCF35-5795-4393-BE89-1C5751B841AA}"/>
              </a:ext>
            </a:extLst>
          </p:cNvPr>
          <p:cNvSpPr txBox="1"/>
          <p:nvPr/>
        </p:nvSpPr>
        <p:spPr>
          <a:xfrm>
            <a:off x="768096" y="2761488"/>
            <a:ext cx="10415016" cy="3139321"/>
          </a:xfrm>
          <a:prstGeom prst="rect">
            <a:avLst/>
          </a:prstGeom>
          <a:noFill/>
        </p:spPr>
        <p:txBody>
          <a:bodyPr wrap="square" rtlCol="0">
            <a:spAutoFit/>
          </a:bodyPr>
          <a:lstStyle/>
          <a:p>
            <a:pPr algn="ctr"/>
            <a:r>
              <a:rPr lang="en-US" sz="6600" dirty="0"/>
              <a:t>HIGIJENSKA OCENA HRANIVA</a:t>
            </a:r>
            <a:r>
              <a:rPr lang="sr-Latn-RS" sz="6600" dirty="0"/>
              <a:t>: </a:t>
            </a:r>
            <a:r>
              <a:rPr lang="en-US" sz="6600" dirty="0"/>
              <a:t>SPOREDNI PROIZVODI PREHRAMBENE INDUSTRIJE</a:t>
            </a:r>
          </a:p>
        </p:txBody>
      </p:sp>
    </p:spTree>
    <p:extLst>
      <p:ext uri="{BB962C8B-B14F-4D97-AF65-F5344CB8AC3E}">
        <p14:creationId xmlns:p14="http://schemas.microsoft.com/office/powerpoint/2010/main" val="2388966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18BFA0-5097-4FB0-B0DA-4256FEA713BB}"/>
              </a:ext>
            </a:extLst>
          </p:cNvPr>
          <p:cNvSpPr/>
          <p:nvPr/>
        </p:nvSpPr>
        <p:spPr>
          <a:xfrm>
            <a:off x="169762" y="168989"/>
            <a:ext cx="11852476" cy="6689011"/>
          </a:xfrm>
          <a:prstGeom prst="rect">
            <a:avLst/>
          </a:prstGeom>
        </p:spPr>
        <p:txBody>
          <a:bodyPr wrap="square">
            <a:spAutoFit/>
          </a:bodyPr>
          <a:lstStyle/>
          <a:p>
            <a:pPr algn="just">
              <a:lnSpc>
                <a:spcPct val="115000"/>
              </a:lnSpc>
              <a:spcAft>
                <a:spcPts val="4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2. Provera identifikacije porekla brašnaste hrane</a:t>
            </a:r>
            <a:r>
              <a:rPr lang="sr-Latn-RS" sz="2000"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Svodi se na dva postupka:</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400"/>
              </a:spcAft>
              <a:buFont typeface="Arial" panose="020B0604020202020204" pitchFamily="34" charset="0"/>
              <a:buChar char="-"/>
              <a:tabLst>
                <a:tab pos="285750" algn="l"/>
              </a:tabLst>
            </a:pPr>
            <a:r>
              <a:rPr lang="sr-Latn-RS" sz="2000" dirty="0">
                <a:latin typeface="Arial" panose="020B0604020202020204" pitchFamily="34" charset="0"/>
                <a:ea typeface="Times New Roman" panose="02020603050405020304" pitchFamily="18" charset="0"/>
                <a:cs typeface="Times New Roman" panose="02020603050405020304" pitchFamily="18" charset="0"/>
              </a:rPr>
              <a:t>Ispitivanje mikroskopskih preparata radi uočavanja morfoloških karakteristika skrobnih zrna (ranije opisan), i</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400"/>
              </a:spcAft>
              <a:buFont typeface="Arial" panose="020B0604020202020204" pitchFamily="34" charset="0"/>
              <a:buChar char="-"/>
              <a:tabLst>
                <a:tab pos="285750" algn="l"/>
              </a:tabLst>
            </a:pPr>
            <a:r>
              <a:rPr lang="sr-Latn-RS" sz="2000" dirty="0">
                <a:latin typeface="Arial" panose="020B0604020202020204" pitchFamily="34" charset="0"/>
                <a:ea typeface="Times New Roman" panose="02020603050405020304" pitchFamily="18" charset="0"/>
                <a:cs typeface="Times New Roman" panose="02020603050405020304" pitchFamily="18" charset="0"/>
              </a:rPr>
              <a:t>Primena jednostavnih reakcija tipičnih za pojedina brašnasta hraniva.</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Maceriranjem određene količine brašna u  destilovanoj vodi, dobija se suspenzija skrobnih zrna. Dodavanjem H</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dirty="0">
                <a:latin typeface="Arial" panose="020B0604020202020204" pitchFamily="34" charset="0"/>
                <a:ea typeface="Calibri" panose="020F0502020204030204" pitchFamily="34" charset="0"/>
                <a:cs typeface="Times New Roman" panose="02020603050405020304" pitchFamily="18" charset="0"/>
              </a:rPr>
              <a:t>SO</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4 </a:t>
            </a:r>
            <a:r>
              <a:rPr lang="sr-Latn-RS" sz="2000" dirty="0">
                <a:latin typeface="Arial" panose="020B0604020202020204" pitchFamily="34" charset="0"/>
                <a:ea typeface="Calibri" panose="020F0502020204030204" pitchFamily="34" charset="0"/>
                <a:cs typeface="Times New Roman" panose="02020603050405020304" pitchFamily="18" charset="0"/>
              </a:rPr>
              <a:t>u prisustvu pšeničnog i raženog brašna, dolazi do jakog zamućenja i  stvaranja taloga. Dodavanjem amonijaka u suspenziju, u prisustvu ječmenog brašna stvara se sivo mrki talog, a u prisustvu raženog brašna, talog postaje zelenkasto žute boje.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Utvrđivanje prisustva semenja otrovnih i depresivnih biljaka u brašnastim hranivima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U brašnastoj hrani često se nalazi semenje otrovnih i depresivnih biljaka (kukolj, gorušica, tatula, bunika, ricinus), a njihovo dokazivanje svodi se na brze, jednostavne reakcije za dokazivanje njihovih aktivnih principa (glikozidi, cijanoglikozidi, alkaloidi, saponini).</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Dokazivanje glikozida vrši se probama koje nisu specifične, nego samo orijentacione.</a:t>
            </a: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sr-Latn-RS" sz="2000" dirty="0">
                <a:latin typeface="Arial" panose="020B0604020202020204" pitchFamily="34" charset="0"/>
                <a:ea typeface="Calibri" panose="020F0502020204030204" pitchFamily="34" charset="0"/>
              </a:rPr>
              <a:t>Uzorak brašnaste hrane nakon tretiranja sa </a:t>
            </a:r>
            <a:r>
              <a:rPr lang="sr-Latn-RS" sz="2000" b="1" dirty="0">
                <a:latin typeface="Arial" panose="020B0604020202020204" pitchFamily="34" charset="0"/>
                <a:ea typeface="Calibri" panose="020F0502020204030204" pitchFamily="34" charset="0"/>
              </a:rPr>
              <a:t>Folg-ovim reagensom (5% HCl)</a:t>
            </a:r>
            <a:r>
              <a:rPr lang="sr-Latn-RS" sz="2000" dirty="0">
                <a:latin typeface="Arial" panose="020B0604020202020204" pitchFamily="34" charset="0"/>
                <a:ea typeface="Calibri" panose="020F0502020204030204" pitchFamily="34" charset="0"/>
              </a:rPr>
              <a:t> i zagrevanja, </a:t>
            </a:r>
            <a:r>
              <a:rPr lang="sr-Latn-RS" sz="2000" b="1" dirty="0">
                <a:latin typeface="Arial" panose="020B0604020202020204" pitchFamily="34" charset="0"/>
                <a:ea typeface="Calibri" panose="020F0502020204030204" pitchFamily="34" charset="0"/>
              </a:rPr>
              <a:t>u prisustvu glikozida gorušice, rastvor se boji svetloružičastom, kukolja narandžastom i grahorice intenzivno crvenom bojom</a:t>
            </a:r>
            <a:r>
              <a:rPr lang="sr-Latn-RS" sz="2000" dirty="0">
                <a:latin typeface="Arial" panose="020B0604020202020204" pitchFamily="34" charset="0"/>
                <a:ea typeface="Calibri" panose="020F0502020204030204" pitchFamily="34" charset="0"/>
              </a:rPr>
              <a:t>. Folg-ova proba može se koristiti i za dokazivanje glavnice (crvena boja) i brašna ječma, pirinča i kukuruza.</a:t>
            </a:r>
            <a:endParaRPr lang="en-US" sz="2000" dirty="0"/>
          </a:p>
        </p:txBody>
      </p:sp>
    </p:spTree>
    <p:extLst>
      <p:ext uri="{BB962C8B-B14F-4D97-AF65-F5344CB8AC3E}">
        <p14:creationId xmlns:p14="http://schemas.microsoft.com/office/powerpoint/2010/main" val="2063951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8116AA-E32E-4DDF-B7ED-C2917F8CCEFC}"/>
              </a:ext>
            </a:extLst>
          </p:cNvPr>
          <p:cNvSpPr/>
          <p:nvPr/>
        </p:nvSpPr>
        <p:spPr>
          <a:xfrm>
            <a:off x="123463" y="116474"/>
            <a:ext cx="11945073" cy="6670737"/>
          </a:xfrm>
          <a:prstGeom prst="rect">
            <a:avLst/>
          </a:prstGeom>
        </p:spPr>
        <p:txBody>
          <a:bodyPr wrap="square">
            <a:spAutoFit/>
          </a:bodyPr>
          <a:lstStyle/>
          <a:p>
            <a:pPr algn="just">
              <a:lnSpc>
                <a:spcPct val="115000"/>
              </a:lnSpc>
              <a:spcAft>
                <a:spcPts val="400"/>
              </a:spcAft>
            </a:pPr>
            <a:r>
              <a:rPr lang="sr-Latn-RS" sz="1900" dirty="0">
                <a:latin typeface="Arial" panose="020B0604020202020204" pitchFamily="34" charset="0"/>
                <a:ea typeface="Calibri" panose="020F0502020204030204" pitchFamily="34" charset="0"/>
                <a:cs typeface="Times New Roman" panose="02020603050405020304" pitchFamily="18" charset="0"/>
              </a:rPr>
              <a:t>Nešto specifičnije dokazne reakcije prisustva glikozida u hrani za životinje su sa goveđom žuči i alfa-naftolom, gde se u prisustvu H</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1900" dirty="0">
                <a:latin typeface="Arial" panose="020B0604020202020204" pitchFamily="34" charset="0"/>
                <a:ea typeface="Calibri" panose="020F0502020204030204" pitchFamily="34" charset="0"/>
                <a:cs typeface="Times New Roman" panose="02020603050405020304" pitchFamily="18" charset="0"/>
              </a:rPr>
              <a:t>SO</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4 </a:t>
            </a:r>
            <a:r>
              <a:rPr lang="sr-Latn-RS" sz="1900" dirty="0">
                <a:latin typeface="Arial" panose="020B0604020202020204" pitchFamily="34" charset="0"/>
                <a:ea typeface="Calibri" panose="020F0502020204030204" pitchFamily="34" charset="0"/>
                <a:cs typeface="Times New Roman" panose="02020603050405020304" pitchFamily="18" charset="0"/>
              </a:rPr>
              <a:t>obrazuje intenzivno crveno ljubičasti (goveđa zuč) ili plavoljubičasti do mrki (alfa-naftol) prsten.</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1900" dirty="0">
                <a:latin typeface="Arial" panose="020B0604020202020204" pitchFamily="34" charset="0"/>
                <a:ea typeface="Calibri" panose="020F0502020204030204" pitchFamily="34" charset="0"/>
                <a:cs typeface="Times New Roman" panose="02020603050405020304" pitchFamily="18" charset="0"/>
              </a:rPr>
              <a:t>Dokazivanje cijanoglikozida vrši se probama sa indikatorskim trakama (pikratna, gvajakol, benzidin, ferihlorid), a princip se zasniva na pojavi različitih boja u reakciji sa prisutnim cijano glikozidima. U prisustvu CN</a:t>
            </a:r>
            <a:r>
              <a:rPr lang="sr-Latn-RS" sz="1900" baseline="30000" dirty="0">
                <a:latin typeface="Arial" panose="020B0604020202020204" pitchFamily="34" charset="0"/>
                <a:ea typeface="Calibri" panose="020F0502020204030204" pitchFamily="34" charset="0"/>
                <a:cs typeface="Times New Roman" panose="02020603050405020304" pitchFamily="18" charset="0"/>
              </a:rPr>
              <a:t>-</a:t>
            </a:r>
            <a:r>
              <a:rPr lang="sr-Latn-RS" sz="1900" dirty="0">
                <a:latin typeface="Arial" panose="020B0604020202020204" pitchFamily="34" charset="0"/>
                <a:ea typeface="Calibri" panose="020F0502020204030204" pitchFamily="34" charset="0"/>
                <a:cs typeface="Times New Roman" panose="02020603050405020304" pitchFamily="18" charset="0"/>
              </a:rPr>
              <a:t> jona, trake se boje:</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200"/>
              </a:spcAft>
              <a:buFont typeface="Arial" panose="020B0604020202020204" pitchFamily="34" charset="0"/>
              <a:buChar char="-"/>
            </a:pPr>
            <a:r>
              <a:rPr lang="sr-Latn-RS" b="1" dirty="0">
                <a:latin typeface="Arial" panose="020B0604020202020204" pitchFamily="34" charset="0"/>
                <a:ea typeface="Times New Roman" panose="02020603050405020304" pitchFamily="18" charset="0"/>
                <a:cs typeface="Times New Roman" panose="02020603050405020304" pitchFamily="18" charset="0"/>
              </a:rPr>
              <a:t>Pikratna - narandžasto do crveno mrkom bojom (u prisustvu 10 ppm HCN traka se boji već posle 5 sati);</a:t>
            </a:r>
            <a:endParaRPr lang="en-US"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200"/>
              </a:spcAft>
              <a:buFont typeface="Arial" panose="020B0604020202020204" pitchFamily="34" charset="0"/>
              <a:buChar char="-"/>
            </a:pPr>
            <a:r>
              <a:rPr lang="sr-Latn-RS" b="1" dirty="0">
                <a:latin typeface="Arial" panose="020B0604020202020204" pitchFamily="34" charset="0"/>
                <a:ea typeface="Times New Roman" panose="02020603050405020304" pitchFamily="18" charset="0"/>
                <a:cs typeface="Times New Roman" panose="02020603050405020304" pitchFamily="18" charset="0"/>
              </a:rPr>
              <a:t>Gvajakol</a:t>
            </a:r>
            <a:r>
              <a:rPr lang="sr-Latn-RS" b="1" strike="sngStrike" dirty="0">
                <a:latin typeface="Arial" panose="020B0604020202020204" pitchFamily="34" charset="0"/>
                <a:ea typeface="Times New Roman" panose="02020603050405020304" pitchFamily="18" charset="0"/>
                <a:cs typeface="Times New Roman" panose="02020603050405020304" pitchFamily="18" charset="0"/>
              </a:rPr>
              <a:t>--</a:t>
            </a:r>
            <a:r>
              <a:rPr lang="sr-Latn-RS" b="1" dirty="0">
                <a:latin typeface="Arial" panose="020B0604020202020204" pitchFamily="34" charset="0"/>
                <a:ea typeface="Times New Roman" panose="02020603050405020304" pitchFamily="18" charset="0"/>
                <a:cs typeface="Times New Roman" panose="02020603050405020304" pitchFamily="18" charset="0"/>
              </a:rPr>
              <a:t>plavom ili plavo zelenom bojom;</a:t>
            </a:r>
            <a:endParaRPr lang="en-US"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200"/>
              </a:spcAft>
              <a:buFont typeface="Arial" panose="020B0604020202020204" pitchFamily="34" charset="0"/>
              <a:buChar char="-"/>
            </a:pPr>
            <a:r>
              <a:rPr lang="sr-Latn-RS" b="1" dirty="0">
                <a:latin typeface="Arial" panose="020B0604020202020204" pitchFamily="34" charset="0"/>
                <a:ea typeface="Times New Roman" panose="02020603050405020304" pitchFamily="18" charset="0"/>
                <a:cs typeface="Times New Roman" panose="02020603050405020304" pitchFamily="18" charset="0"/>
              </a:rPr>
              <a:t>Benzidin</a:t>
            </a:r>
            <a:r>
              <a:rPr lang="sr-Latn-RS" b="1" strike="sngStrike" dirty="0">
                <a:latin typeface="Arial" panose="020B0604020202020204" pitchFamily="34" charset="0"/>
                <a:ea typeface="Times New Roman" panose="02020603050405020304" pitchFamily="18" charset="0"/>
                <a:cs typeface="Times New Roman" panose="02020603050405020304" pitchFamily="18" charset="0"/>
              </a:rPr>
              <a:t>- </a:t>
            </a:r>
            <a:r>
              <a:rPr lang="sr-Latn-RS" b="1" dirty="0">
                <a:latin typeface="Arial" panose="020B0604020202020204" pitchFamily="34" charset="0"/>
                <a:ea typeface="Times New Roman" panose="02020603050405020304" pitchFamily="18" charset="0"/>
                <a:cs typeface="Times New Roman" panose="02020603050405020304" pitchFamily="18" charset="0"/>
              </a:rPr>
              <a:t>plavom bojom i</a:t>
            </a:r>
            <a:endParaRPr lang="en-US"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200"/>
              </a:spcAft>
              <a:buFont typeface="Arial" panose="020B0604020202020204" pitchFamily="34" charset="0"/>
              <a:buChar char="-"/>
            </a:pPr>
            <a:r>
              <a:rPr lang="sr-Latn-RS" b="1" dirty="0">
                <a:latin typeface="Arial" panose="020B0604020202020204" pitchFamily="34" charset="0"/>
                <a:ea typeface="Times New Roman" panose="02020603050405020304" pitchFamily="18" charset="0"/>
                <a:cs typeface="Times New Roman" panose="02020603050405020304" pitchFamily="18" charset="0"/>
              </a:rPr>
              <a:t>Ferihlorid</a:t>
            </a:r>
            <a:r>
              <a:rPr lang="sr-Latn-RS" b="1" strike="sngStrike" dirty="0">
                <a:latin typeface="Arial" panose="020B0604020202020204" pitchFamily="34" charset="0"/>
                <a:ea typeface="Times New Roman" panose="02020603050405020304" pitchFamily="18" charset="0"/>
                <a:cs typeface="Times New Roman" panose="02020603050405020304" pitchFamily="18" charset="0"/>
              </a:rPr>
              <a:t>- </a:t>
            </a:r>
            <a:r>
              <a:rPr lang="sr-Latn-RS" b="1" dirty="0">
                <a:latin typeface="Arial" panose="020B0604020202020204" pitchFamily="34" charset="0"/>
                <a:ea typeface="Times New Roman" panose="02020603050405020304" pitchFamily="18" charset="0"/>
                <a:cs typeface="Times New Roman" panose="02020603050405020304" pitchFamily="18" charset="0"/>
              </a:rPr>
              <a:t>crvenom bojom.</a:t>
            </a:r>
            <a:endParaRPr lang="en-US" b="1"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300"/>
              </a:spcAft>
            </a:pPr>
            <a:r>
              <a:rPr lang="sr-Latn-RS" sz="1900" dirty="0">
                <a:latin typeface="Arial" panose="020B0604020202020204" pitchFamily="34" charset="0"/>
                <a:ea typeface="Calibri" panose="020F0502020204030204" pitchFamily="34" charset="0"/>
                <a:cs typeface="Times New Roman" panose="02020603050405020304" pitchFamily="18" charset="0"/>
              </a:rPr>
              <a:t>Kako je HCN jako toksična, odredivanje njenog sadržaja zasniva se na rastvaranju uzorka u vodi i tretiranju sa razblaženom H</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1900" dirty="0">
                <a:latin typeface="Arial" panose="020B0604020202020204" pitchFamily="34" charset="0"/>
                <a:ea typeface="Calibri" panose="020F0502020204030204" pitchFamily="34" charset="0"/>
                <a:cs typeface="Times New Roman" panose="02020603050405020304" pitchFamily="18" charset="0"/>
              </a:rPr>
              <a:t>PO</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4</a:t>
            </a:r>
            <a:r>
              <a:rPr lang="sr-Latn-RS" sz="1900" dirty="0">
                <a:latin typeface="Arial" panose="020B0604020202020204" pitchFamily="34" charset="0"/>
                <a:ea typeface="Calibri" panose="020F0502020204030204" pitchFamily="34" charset="0"/>
                <a:cs typeface="Times New Roman" panose="02020603050405020304" pitchFamily="18" charset="0"/>
              </a:rPr>
              <a:t>. U prisustvu različitih reagenasa (KJ, NH</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1900" dirty="0">
                <a:latin typeface="Arial" panose="020B0604020202020204" pitchFamily="34" charset="0"/>
                <a:ea typeface="Calibri" panose="020F0502020204030204" pitchFamily="34" charset="0"/>
                <a:cs typeface="Times New Roman" panose="02020603050405020304" pitchFamily="18" charset="0"/>
              </a:rPr>
              <a:t>), nakon titracije sa rastvorom AgNO</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1900" dirty="0">
                <a:latin typeface="Arial" panose="020B0604020202020204" pitchFamily="34" charset="0"/>
                <a:ea typeface="Calibri" panose="020F0502020204030204" pitchFamily="34" charset="0"/>
                <a:cs typeface="Times New Roman" panose="02020603050405020304" pitchFamily="18" charset="0"/>
              </a:rPr>
              <a:t> dolazi do zamućenja.</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1900" dirty="0">
                <a:latin typeface="Arial" panose="020B0604020202020204" pitchFamily="34" charset="0"/>
                <a:ea typeface="Calibri" panose="020F0502020204030204" pitchFamily="34" charset="0"/>
                <a:cs typeface="Times New Roman" panose="02020603050405020304" pitchFamily="18" charset="0"/>
              </a:rPr>
              <a:t>Alkaioidi se dokazuju maceriranjem uzorka sa par kapi HNO</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1900" dirty="0">
                <a:latin typeface="Arial" panose="020B0604020202020204" pitchFamily="34" charset="0"/>
                <a:ea typeface="Calibri" panose="020F0502020204030204" pitchFamily="34" charset="0"/>
                <a:cs typeface="Times New Roman" panose="02020603050405020304" pitchFamily="18" charset="0"/>
              </a:rPr>
              <a:t>. Postupak se zasniva na pojavi svetložutog taloga, koji nakon tretiranja sa alkoholnim rastvorom KOH obrazuje crveno mrki talog kao dokaz prisustva alkaloida.</a:t>
            </a: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1900" dirty="0">
                <a:latin typeface="Arial" panose="020B0604020202020204" pitchFamily="34" charset="0"/>
                <a:ea typeface="Calibri" panose="020F0502020204030204" pitchFamily="34" charset="0"/>
                <a:cs typeface="Times New Roman" panose="02020603050405020304" pitchFamily="18" charset="0"/>
              </a:rPr>
              <a:t>Dokazivanje saponina vrši se mešanjem uzoraka sa etanolom. Nakon zagrevanja i filtriranja, u prisustvu apsolutnog etanola se taloži beli saponini. U nastavku reakcije, dodatkom  H</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1900" dirty="0">
                <a:latin typeface="Arial" panose="020B0604020202020204" pitchFamily="34" charset="0"/>
                <a:ea typeface="Calibri" panose="020F0502020204030204" pitchFamily="34" charset="0"/>
                <a:cs typeface="Times New Roman" panose="02020603050405020304" pitchFamily="18" charset="0"/>
              </a:rPr>
              <a:t>SO</a:t>
            </a:r>
            <a:r>
              <a:rPr lang="sr-Latn-RS" sz="1900" baseline="-25000" dirty="0">
                <a:latin typeface="Arial" panose="020B0604020202020204" pitchFamily="34" charset="0"/>
                <a:ea typeface="Calibri" panose="020F0502020204030204" pitchFamily="34" charset="0"/>
                <a:cs typeface="Times New Roman" panose="02020603050405020304" pitchFamily="18" charset="0"/>
              </a:rPr>
              <a:t>4</a:t>
            </a:r>
            <a:r>
              <a:rPr lang="sr-Latn-RS" sz="1900" dirty="0">
                <a:latin typeface="Arial" panose="020B0604020202020204" pitchFamily="34" charset="0"/>
                <a:ea typeface="Calibri" panose="020F0502020204030204" pitchFamily="34" charset="0"/>
                <a:cs typeface="Times New Roman" panose="02020603050405020304" pitchFamily="18" charset="0"/>
              </a:rPr>
              <a:t> stvara se crveno ružičasta boja kao dodatna potvrda prisustva saponina. </a:t>
            </a:r>
            <a:endParaRPr lang="en-US" sz="19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40844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DA783A-A295-4AE4-A439-F49CB7820C81}"/>
              </a:ext>
            </a:extLst>
          </p:cNvPr>
          <p:cNvSpPr/>
          <p:nvPr/>
        </p:nvSpPr>
        <p:spPr>
          <a:xfrm>
            <a:off x="2673752" y="5107597"/>
            <a:ext cx="7548314" cy="400110"/>
          </a:xfrm>
          <a:prstGeom prst="rect">
            <a:avLst/>
          </a:prstGeom>
        </p:spPr>
        <p:txBody>
          <a:bodyPr wrap="square">
            <a:spAutoFit/>
          </a:bodyPr>
          <a:lstStyle/>
          <a:p>
            <a:r>
              <a:rPr lang="sr-Latn-RS" sz="2000" b="1" i="1" dirty="0">
                <a:latin typeface="Arial" panose="020B0604020202020204" pitchFamily="34" charset="0"/>
                <a:ea typeface="Calibri" panose="020F0502020204030204" pitchFamily="34" charset="0"/>
              </a:rPr>
              <a:t>Tabela 24. </a:t>
            </a:r>
            <a:r>
              <a:rPr lang="sr-Latn-RS" sz="2000" dirty="0">
                <a:latin typeface="Arial" panose="020B0604020202020204" pitchFamily="34" charset="0"/>
                <a:ea typeface="Calibri" panose="020F0502020204030204" pitchFamily="34" charset="0"/>
              </a:rPr>
              <a:t>Dozvoljena odstupanja kiselinskog broja za sirovine</a:t>
            </a:r>
            <a:endParaRPr lang="en-US" sz="2000" dirty="0"/>
          </a:p>
        </p:txBody>
      </p:sp>
      <p:graphicFrame>
        <p:nvGraphicFramePr>
          <p:cNvPr id="3" name="Table 2">
            <a:extLst>
              <a:ext uri="{FF2B5EF4-FFF2-40B4-BE49-F238E27FC236}">
                <a16:creationId xmlns:a16="http://schemas.microsoft.com/office/drawing/2014/main" id="{61233EB8-4E0B-424E-96CC-D190E3E9FC75}"/>
              </a:ext>
            </a:extLst>
          </p:cNvPr>
          <p:cNvGraphicFramePr>
            <a:graphicFrameLocks noGrp="1"/>
          </p:cNvGraphicFramePr>
          <p:nvPr>
            <p:extLst>
              <p:ext uri="{D42A27DB-BD31-4B8C-83A1-F6EECF244321}">
                <p14:modId xmlns:p14="http://schemas.microsoft.com/office/powerpoint/2010/main" val="3973522013"/>
              </p:ext>
            </p:extLst>
          </p:nvPr>
        </p:nvGraphicFramePr>
        <p:xfrm>
          <a:off x="544010" y="5536377"/>
          <a:ext cx="10972800" cy="1165098"/>
        </p:xfrm>
        <a:graphic>
          <a:graphicData uri="http://schemas.openxmlformats.org/drawingml/2006/table">
            <a:tbl>
              <a:tblPr firstRow="1" firstCol="1" lastRow="1" lastCol="1" bandRow="1" bandCol="1">
                <a:tableStyleId>{5C22544A-7EE6-4342-B048-85BDC9FD1C3A}</a:tableStyleId>
              </a:tblPr>
              <a:tblGrid>
                <a:gridCol w="3657600">
                  <a:extLst>
                    <a:ext uri="{9D8B030D-6E8A-4147-A177-3AD203B41FA5}">
                      <a16:colId xmlns:a16="http://schemas.microsoft.com/office/drawing/2014/main" val="2091988540"/>
                    </a:ext>
                  </a:extLst>
                </a:gridCol>
                <a:gridCol w="3657600">
                  <a:extLst>
                    <a:ext uri="{9D8B030D-6E8A-4147-A177-3AD203B41FA5}">
                      <a16:colId xmlns:a16="http://schemas.microsoft.com/office/drawing/2014/main" val="3734403050"/>
                    </a:ext>
                  </a:extLst>
                </a:gridCol>
                <a:gridCol w="3657600">
                  <a:extLst>
                    <a:ext uri="{9D8B030D-6E8A-4147-A177-3AD203B41FA5}">
                      <a16:colId xmlns:a16="http://schemas.microsoft.com/office/drawing/2014/main" val="3358164927"/>
                    </a:ext>
                  </a:extLst>
                </a:gridCol>
              </a:tblGrid>
              <a:tr h="0">
                <a:tc>
                  <a:txBody>
                    <a:bodyPr/>
                    <a:lstStyle/>
                    <a:p>
                      <a:pPr algn="ctr">
                        <a:spcAft>
                          <a:spcPts val="0"/>
                        </a:spcAft>
                      </a:pPr>
                      <a:r>
                        <a:rPr lang="sr-Latn-RS" sz="1800" dirty="0">
                          <a:effectLst/>
                        </a:rPr>
                        <a:t>Ispitivana materija</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sr-Latn-RS" sz="1800">
                          <a:effectLst/>
                        </a:rPr>
                        <a:t>Uslovi kvaliteta</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sr-Latn-RS" sz="1800">
                          <a:effectLst/>
                        </a:rPr>
                        <a:t>Dozvoljena odstupanja</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106802466"/>
                  </a:ext>
                </a:extLst>
              </a:tr>
              <a:tr h="0">
                <a:tc rowSpan="3">
                  <a:txBody>
                    <a:bodyPr/>
                    <a:lstStyle/>
                    <a:p>
                      <a:pPr algn="ctr">
                        <a:lnSpc>
                          <a:spcPct val="115000"/>
                        </a:lnSpc>
                        <a:spcAft>
                          <a:spcPts val="0"/>
                        </a:spcAft>
                      </a:pPr>
                      <a:r>
                        <a:rPr lang="sr-Latn-RS" sz="1800" dirty="0" err="1">
                          <a:effectLst/>
                        </a:rPr>
                        <a:t>Kiselinski</a:t>
                      </a:r>
                      <a:r>
                        <a:rPr lang="sr-Latn-RS" sz="1800" dirty="0">
                          <a:effectLst/>
                        </a:rPr>
                        <a:t> broj</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800">
                          <a:effectLst/>
                        </a:rPr>
                        <a:t>&lt; 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800">
                          <a:effectLst/>
                        </a:rPr>
                        <a:t>0,2 jedinice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9633615"/>
                  </a:ext>
                </a:extLst>
              </a:tr>
              <a:tr h="0">
                <a:tc vMerge="1">
                  <a:txBody>
                    <a:bodyPr/>
                    <a:lstStyle/>
                    <a:p>
                      <a:endParaRPr lang="en-US"/>
                    </a:p>
                  </a:txBody>
                  <a:tcPr/>
                </a:tc>
                <a:tc>
                  <a:txBody>
                    <a:bodyPr/>
                    <a:lstStyle/>
                    <a:p>
                      <a:pPr algn="ctr">
                        <a:lnSpc>
                          <a:spcPct val="115000"/>
                        </a:lnSpc>
                        <a:spcAft>
                          <a:spcPts val="0"/>
                        </a:spcAft>
                      </a:pPr>
                      <a:r>
                        <a:rPr lang="sr-Latn-RS" sz="1800" dirty="0">
                          <a:effectLst/>
                        </a:rPr>
                        <a:t>2-15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800">
                          <a:effectLst/>
                        </a:rPr>
                        <a:t>10% relativne vrednosti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98389383"/>
                  </a:ext>
                </a:extLst>
              </a:tr>
              <a:tr h="0">
                <a:tc vMerge="1">
                  <a:txBody>
                    <a:bodyPr/>
                    <a:lstStyle/>
                    <a:p>
                      <a:endParaRPr lang="en-US"/>
                    </a:p>
                  </a:txBody>
                  <a:tcPr/>
                </a:tc>
                <a:tc>
                  <a:txBody>
                    <a:bodyPr/>
                    <a:lstStyle/>
                    <a:p>
                      <a:pPr algn="ctr">
                        <a:lnSpc>
                          <a:spcPct val="115000"/>
                        </a:lnSpc>
                        <a:spcAft>
                          <a:spcPts val="0"/>
                        </a:spcAft>
                      </a:pPr>
                      <a:r>
                        <a:rPr lang="sr-Latn-RS" sz="1800" dirty="0">
                          <a:effectLst/>
                        </a:rPr>
                        <a:t>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800" dirty="0">
                          <a:effectLst/>
                        </a:rPr>
                        <a:t>1,5 jedinice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91846091"/>
                  </a:ext>
                </a:extLst>
              </a:tr>
            </a:tbl>
          </a:graphicData>
        </a:graphic>
      </p:graphicFrame>
      <p:sp>
        <p:nvSpPr>
          <p:cNvPr id="5" name="TextBox 4">
            <a:extLst>
              <a:ext uri="{FF2B5EF4-FFF2-40B4-BE49-F238E27FC236}">
                <a16:creationId xmlns:a16="http://schemas.microsoft.com/office/drawing/2014/main" id="{271EEE70-5DC4-9E7A-BF93-DCABAC886C37}"/>
              </a:ext>
            </a:extLst>
          </p:cNvPr>
          <p:cNvSpPr txBox="1"/>
          <p:nvPr/>
        </p:nvSpPr>
        <p:spPr>
          <a:xfrm>
            <a:off x="260429" y="283847"/>
            <a:ext cx="11539960" cy="3724418"/>
          </a:xfrm>
          <a:prstGeom prst="rect">
            <a:avLst/>
          </a:prstGeom>
          <a:noFill/>
        </p:spPr>
        <p:txBody>
          <a:bodyPr wrap="square">
            <a:spAutoFit/>
          </a:bodyPr>
          <a:lstStyle/>
          <a:p>
            <a:pPr algn="just">
              <a:lnSpc>
                <a:spcPct val="115000"/>
              </a:lnSpc>
              <a:spcAft>
                <a:spcPts val="3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Utvrđivanje prisustva parazita hrane u brašnastim </a:t>
            </a:r>
            <a:r>
              <a:rPr lang="sr-Latn-RS" sz="2000" b="1" dirty="0" err="1">
                <a:latin typeface="Arial" panose="020B0604020202020204" pitchFamily="34" charset="0"/>
                <a:ea typeface="Calibri" panose="020F0502020204030204" pitchFamily="34" charset="0"/>
                <a:cs typeface="Times New Roman" panose="02020603050405020304" pitchFamily="18" charset="0"/>
              </a:rPr>
              <a:t>hranivima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dirty="0">
                <a:latin typeface="Arial" panose="020B0604020202020204" pitchFamily="34" charset="0"/>
                <a:ea typeface="Calibri" panose="020F0502020204030204" pitchFamily="34" charset="0"/>
                <a:cs typeface="Times New Roman" panose="02020603050405020304" pitchFamily="18" charset="0"/>
              </a:rPr>
              <a:t>Dokazivanje biljnih parazita, naročito glavnice, moguće je, osim napred navedenom </a:t>
            </a:r>
            <a:r>
              <a:rPr lang="sr-Latn-RS" sz="2000" dirty="0" err="1">
                <a:latin typeface="Arial" panose="020B0604020202020204" pitchFamily="34" charset="0"/>
                <a:ea typeface="Calibri" panose="020F0502020204030204" pitchFamily="34" charset="0"/>
                <a:cs typeface="Times New Roman" panose="02020603050405020304" pitchFamily="18" charset="0"/>
              </a:rPr>
              <a:t>Folgovom</a:t>
            </a:r>
            <a:r>
              <a:rPr lang="sr-Latn-RS" sz="2000" dirty="0">
                <a:latin typeface="Arial" panose="020B0604020202020204" pitchFamily="34" charset="0"/>
                <a:ea typeface="Calibri" panose="020F0502020204030204" pitchFamily="34" charset="0"/>
                <a:cs typeface="Times New Roman" panose="02020603050405020304" pitchFamily="18" charset="0"/>
              </a:rPr>
              <a:t> probom, izvesti i specifičnim hemijskim reakcijama. Princip se zasniva na taloženju uzorka hloroformom i etanolom pri čemu na površini zaostaju sitne crne </a:t>
            </a:r>
            <a:r>
              <a:rPr lang="sr-Latn-RS" sz="2000" dirty="0" err="1">
                <a:latin typeface="Arial" panose="020B0604020202020204" pitchFamily="34" charset="0"/>
                <a:ea typeface="Calibri" panose="020F0502020204030204" pitchFamily="34" charset="0"/>
                <a:cs typeface="Times New Roman" panose="02020603050405020304" pitchFamily="18" charset="0"/>
              </a:rPr>
              <a:t>ljuspice</a:t>
            </a:r>
            <a:r>
              <a:rPr lang="sr-Latn-RS" sz="2000" dirty="0">
                <a:latin typeface="Arial" panose="020B0604020202020204" pitchFamily="34" charset="0"/>
                <a:ea typeface="Calibri" panose="020F0502020204030204" pitchFamily="34" charset="0"/>
                <a:cs typeface="Times New Roman" panose="02020603050405020304" pitchFamily="18" charset="0"/>
              </a:rPr>
              <a:t> (moguća identifikacija mikroskopom), koje se ružičasto boje pri dodavanju razblažene H</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dirty="0">
                <a:latin typeface="Arial" panose="020B0604020202020204" pitchFamily="34" charset="0"/>
                <a:ea typeface="Calibri" panose="020F0502020204030204" pitchFamily="34" charset="0"/>
                <a:cs typeface="Times New Roman" panose="02020603050405020304" pitchFamily="18" charset="0"/>
              </a:rPr>
              <a:t>SO</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4</a:t>
            </a:r>
            <a:r>
              <a:rPr lang="sr-Latn-RS" sz="2000"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Utvrđivanje stepena razgradnje hranljivih materija u brašnastim </a:t>
            </a:r>
            <a:r>
              <a:rPr lang="sr-Latn-RS" sz="2000" b="1" dirty="0" err="1">
                <a:latin typeface="Arial" panose="020B0604020202020204" pitchFamily="34" charset="0"/>
                <a:ea typeface="Calibri" panose="020F0502020204030204" pitchFamily="34" charset="0"/>
                <a:cs typeface="Times New Roman" panose="02020603050405020304" pitchFamily="18" charset="0"/>
              </a:rPr>
              <a:t>hranivima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dirty="0">
                <a:latin typeface="Arial" panose="020B0604020202020204" pitchFamily="34" charset="0"/>
                <a:ea typeface="Calibri" panose="020F0502020204030204" pitchFamily="34" charset="0"/>
                <a:cs typeface="Times New Roman" panose="02020603050405020304" pitchFamily="18" charset="0"/>
              </a:rPr>
              <a:t>Za ocenjivanje razgradnje hranljivih materija u brašnastoj hrani, pogodna metoda je stepen kiselosti (SK), koji se može preračunati u </a:t>
            </a:r>
            <a:r>
              <a:rPr lang="sr-Latn-RS" sz="2000" dirty="0" err="1">
                <a:latin typeface="Arial" panose="020B0604020202020204" pitchFamily="34" charset="0"/>
                <a:ea typeface="Calibri" panose="020F0502020204030204" pitchFamily="34" charset="0"/>
                <a:cs typeface="Times New Roman" panose="02020603050405020304" pitchFamily="18" charset="0"/>
              </a:rPr>
              <a:t>kiselinski</a:t>
            </a:r>
            <a:r>
              <a:rPr lang="sr-Latn-RS" sz="2000" dirty="0">
                <a:latin typeface="Arial" panose="020B0604020202020204" pitchFamily="34" charset="0"/>
                <a:ea typeface="Calibri" panose="020F0502020204030204" pitchFamily="34" charset="0"/>
                <a:cs typeface="Times New Roman" panose="02020603050405020304" pitchFamily="18" charset="0"/>
              </a:rPr>
              <a:t> broj. </a:t>
            </a:r>
            <a:r>
              <a:rPr lang="sr-Latn-RS" sz="2000" b="1" dirty="0">
                <a:latin typeface="Arial" panose="020B0604020202020204" pitchFamily="34" charset="0"/>
                <a:ea typeface="Calibri" panose="020F0502020204030204" pitchFamily="34" charset="0"/>
                <a:cs typeface="Times New Roman" panose="02020603050405020304" pitchFamily="18" charset="0"/>
              </a:rPr>
              <a:t>Ispravna hrana ne sme da ima veći stepen od 8. </a:t>
            </a:r>
            <a:r>
              <a:rPr lang="sr-Latn-RS" sz="2000" dirty="0">
                <a:latin typeface="Arial" panose="020B0604020202020204" pitchFamily="34" charset="0"/>
                <a:ea typeface="Calibri" panose="020F0502020204030204" pitchFamily="34" charset="0"/>
                <a:cs typeface="Times New Roman" panose="02020603050405020304" pitchFamily="18" charset="0"/>
              </a:rPr>
              <a:t>Hrana sa SK&gt;10 može da bude štetna. </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Princip se zasniva na </a:t>
            </a:r>
            <a:r>
              <a:rPr lang="sr-Latn-RS" sz="20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titraciji</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u 67%-</a:t>
            </a:r>
            <a:r>
              <a:rPr lang="sr-Latn-RS" sz="20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nom</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etanolu rastvorljivih jedinjenja (koja daju kiselu reakciju) pomoću natrijum-hidroksida, uz indikator </a:t>
            </a:r>
            <a:r>
              <a:rPr lang="sr-Latn-RS" sz="20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fenolftalein</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D74275CA-D9C3-F194-8EFE-A5041A6AFE09}"/>
              </a:ext>
            </a:extLst>
          </p:cNvPr>
          <p:cNvSpPr/>
          <p:nvPr/>
        </p:nvSpPr>
        <p:spPr>
          <a:xfrm>
            <a:off x="260429" y="4139814"/>
            <a:ext cx="11094336" cy="423514"/>
          </a:xfrm>
          <a:prstGeom prst="rect">
            <a:avLst/>
          </a:prstGeom>
        </p:spPr>
        <p:txBody>
          <a:bodyPr wrap="square">
            <a:spAutoFit/>
          </a:bodyPr>
          <a:lstStyle/>
          <a:p>
            <a:pPr algn="just">
              <a:lnSpc>
                <a:spcPct val="115000"/>
              </a:lnSpc>
              <a:spcAft>
                <a:spcPts val="300"/>
              </a:spcAft>
            </a:pPr>
            <a:r>
              <a:rPr lang="sr-Latn-RS" sz="2000" dirty="0">
                <a:latin typeface="Arial" panose="020B0604020202020204" pitchFamily="34" charset="0"/>
                <a:ea typeface="Calibri" panose="020F0502020204030204" pitchFamily="34" charset="0"/>
                <a:cs typeface="Times New Roman" panose="02020603050405020304" pitchFamily="18" charset="0"/>
              </a:rPr>
              <a:t>Pravilnikom su propisana d</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ozvoljena odstupanja u dobijenim vrednostima (prikazano u tabeli 24).</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3116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AD5A46D-B04C-4EC3-AC69-042A6473DFA6}"/>
              </a:ext>
            </a:extLst>
          </p:cNvPr>
          <p:cNvSpPr/>
          <p:nvPr/>
        </p:nvSpPr>
        <p:spPr>
          <a:xfrm>
            <a:off x="424405" y="1905079"/>
            <a:ext cx="11343190" cy="4041491"/>
          </a:xfrm>
          <a:prstGeom prst="rect">
            <a:avLst/>
          </a:prstGeom>
        </p:spPr>
        <p:txBody>
          <a:bodyPr wrap="square">
            <a:spAutoFit/>
          </a:bodyPr>
          <a:lstStyle/>
          <a:p>
            <a:pPr algn="just">
              <a:lnSpc>
                <a:spcPct val="115000"/>
              </a:lnSpc>
              <a:spcAft>
                <a:spcPts val="0"/>
              </a:spcAft>
            </a:pPr>
            <a:r>
              <a:rPr lang="sr-Latn-RS" sz="2400" dirty="0">
                <a:latin typeface="Arial" panose="020B0604020202020204" pitchFamily="34" charset="0"/>
                <a:ea typeface="Calibri" panose="020F0502020204030204" pitchFamily="34" charset="0"/>
                <a:cs typeface="Times New Roman" panose="02020603050405020304" pitchFamily="18" charset="0"/>
              </a:rPr>
              <a:t> Uljane sačme i pogače su koncentrovana proteinska hraniva i predstavljaju ostatak nakon izdvajanja ulja iz semenja uljarica i drugih zrna bogatih mastima. Pogače se dobijaju presovanjem u proizvodnji ulja od tehnički pripremljenog semena, klica i jezgara. Sačme su proizvodi dobijeni ekstrakcijom u proizvodnji ulja od tehnički pripremljenog semena, klica ili jezgara. Ljuske su celulozni omotači semena uljarica sa manjim sadržajem ulja i proteina i sadržajem vlage, najviše 12%, i upotrebljavaju se u izradi smeša.</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600"/>
              </a:spcAft>
            </a:pPr>
            <a:r>
              <a:rPr lang="sr-Latn-RS" sz="2400" i="1" dirty="0">
                <a:latin typeface="Arial" panose="020B0604020202020204" pitchFamily="34" charset="0"/>
                <a:ea typeface="Calibri" panose="020F0502020204030204" pitchFamily="34" charset="0"/>
                <a:cs typeface="Times New Roman" panose="02020603050405020304" pitchFamily="18" charset="0"/>
              </a:rPr>
              <a:t>*Za pregled i ocenjivanje uljanih sačmi i pogača najčešće se koristi organoleptički pregled i neke hemijske metode</a:t>
            </a:r>
            <a:r>
              <a:rPr lang="sr-Latn-RS" sz="2400" dirty="0">
                <a:latin typeface="Arial" panose="020B0604020202020204" pitchFamily="34" charset="0"/>
                <a:ea typeface="Calibri" panose="020F0502020204030204" pitchFamily="34" charset="0"/>
                <a:cs typeface="Times New Roman" panose="02020603050405020304" pitchFamily="18" charset="0"/>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97EFA589-1471-3970-1090-06B3F705D5F6}"/>
              </a:ext>
            </a:extLst>
          </p:cNvPr>
          <p:cNvSpPr txBox="1"/>
          <p:nvPr/>
        </p:nvSpPr>
        <p:spPr>
          <a:xfrm>
            <a:off x="609600" y="511159"/>
            <a:ext cx="11157995" cy="610488"/>
          </a:xfrm>
          <a:prstGeom prst="rect">
            <a:avLst/>
          </a:prstGeom>
          <a:solidFill>
            <a:schemeClr val="accent6">
              <a:lumMod val="40000"/>
              <a:lumOff val="60000"/>
            </a:schemeClr>
          </a:solidFill>
        </p:spPr>
        <p:txBody>
          <a:bodyPr wrap="square">
            <a:spAutoFit/>
          </a:bodyPr>
          <a:lstStyle/>
          <a:p>
            <a:pPr algn="ctr">
              <a:lnSpc>
                <a:spcPct val="115000"/>
              </a:lnSpc>
              <a:spcBef>
                <a:spcPts val="200"/>
              </a:spcBef>
              <a:spcAft>
                <a:spcPts val="0"/>
              </a:spcAft>
            </a:pPr>
            <a:r>
              <a:rPr lang="sr-Latn-RS" sz="32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PREGLED I OCENJIVANJE ULJANIH SAČMI I POGAČA</a:t>
            </a:r>
            <a:endParaRPr lang="en-US" sz="32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5144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71B6D8-C612-4A01-9814-2A1BED9715D8}"/>
              </a:ext>
            </a:extLst>
          </p:cNvPr>
          <p:cNvSpPr/>
          <p:nvPr/>
        </p:nvSpPr>
        <p:spPr>
          <a:xfrm>
            <a:off x="148733" y="791667"/>
            <a:ext cx="11854213" cy="6065956"/>
          </a:xfrm>
          <a:prstGeom prst="rect">
            <a:avLst/>
          </a:prstGeom>
        </p:spPr>
        <p:txBody>
          <a:bodyPr wrap="square">
            <a:spAutoFit/>
          </a:bodyPr>
          <a:lstStyle/>
          <a:p>
            <a:pPr algn="just">
              <a:lnSpc>
                <a:spcPct val="115000"/>
              </a:lnSpc>
              <a:spcAft>
                <a:spcPts val="200"/>
              </a:spcAft>
            </a:pPr>
            <a:r>
              <a:rPr lang="sr-Latn-RS" sz="2100" b="1" dirty="0">
                <a:latin typeface="Arial" panose="020B0604020202020204" pitchFamily="34" charset="0"/>
                <a:ea typeface="Calibri" panose="020F0502020204030204" pitchFamily="34" charset="0"/>
                <a:cs typeface="Times New Roman" panose="02020603050405020304" pitchFamily="18" charset="0"/>
              </a:rPr>
              <a:t>Boja</a:t>
            </a:r>
            <a:r>
              <a:rPr lang="sr-Latn-RS" sz="2100" dirty="0">
                <a:latin typeface="Arial" panose="020B0604020202020204" pitchFamily="34" charset="0"/>
                <a:ea typeface="Calibri" panose="020F0502020204030204" pitchFamily="34" charset="0"/>
                <a:cs typeface="Times New Roman" panose="02020603050405020304" pitchFamily="18" charset="0"/>
              </a:rPr>
              <a:t> uljanih sačmi i pogača zavisi od boje semena uljonosnih biljaka od kojih potiče. Suncokretova sačma je sivocrne boje, sojina svetlo do tamno žute, pamukova svetlo žute, kikirikijeva i lanena crvenkastomrke, uljane repice sivkastozelena i konopljina tamnozelene boje. Dužim i nepravilnim držanjem boja postaje svetlija. Sa druge strane, boja može biti tamnija, sve do tamnomrke, ukoliko dode do procesa razgradnje proteina i oksidacije masti kao i kod razvoja mikroorganizama. Таkođe, promena boje uljanih sačmi može nastupiti pri većem prisustvu stranih primesa.</a:t>
            </a:r>
          </a:p>
          <a:p>
            <a:pPr algn="just">
              <a:lnSpc>
                <a:spcPct val="115000"/>
              </a:lnSpc>
              <a:spcAft>
                <a:spcPts val="200"/>
              </a:spcAft>
            </a:pPr>
            <a:endParaRPr lang="en-US" sz="2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100" b="1" dirty="0">
                <a:latin typeface="Arial" panose="020B0604020202020204" pitchFamily="34" charset="0"/>
                <a:ea typeface="Calibri" panose="020F0502020204030204" pitchFamily="34" charset="0"/>
                <a:cs typeface="Times New Roman" panose="02020603050405020304" pitchFamily="18" charset="0"/>
              </a:rPr>
              <a:t>Miris</a:t>
            </a:r>
            <a:r>
              <a:rPr lang="sr-Latn-RS" sz="2100" dirty="0">
                <a:latin typeface="Arial" panose="020B0604020202020204" pitchFamily="34" charset="0"/>
                <a:ea typeface="Calibri" panose="020F0502020204030204" pitchFamily="34" charset="0"/>
                <a:cs typeface="Times New Roman" panose="02020603050405020304" pitchFamily="18" charset="0"/>
              </a:rPr>
              <a:t> uljanih sačmi i pogača zavisi od vrste semena od kojih je dobijena. Većina uljanih sačmi i pogača poseduje karakterističan prijatan miris, svojstven sirovini od koje se proizvodi. U uslovima nepravilnog skladištenja miris ovih hraniva se brzo menja, što ukazuje na početni ili uznapredovali stepen kvara. Uljane sačme kontaminirane mikroorganizmima imaju izmenjen, neprijatan i zagušljiv miris. Intenzivniji miris na NH</a:t>
            </a:r>
            <a:r>
              <a:rPr lang="sr-Latn-RS" sz="21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2100" dirty="0">
                <a:latin typeface="Arial" panose="020B0604020202020204" pitchFamily="34" charset="0"/>
                <a:ea typeface="Calibri" panose="020F0502020204030204" pitchFamily="34" charset="0"/>
                <a:cs typeface="Times New Roman" panose="02020603050405020304" pitchFamily="18" charset="0"/>
              </a:rPr>
              <a:t> (oštar, otužan) ili H</a:t>
            </a:r>
            <a:r>
              <a:rPr lang="sr-Latn-RS" sz="21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2100" dirty="0">
                <a:latin typeface="Arial" panose="020B0604020202020204" pitchFamily="34" charset="0"/>
                <a:ea typeface="Calibri" panose="020F0502020204030204" pitchFamily="34" charset="0"/>
                <a:cs typeface="Times New Roman" panose="02020603050405020304" pitchFamily="18" charset="0"/>
              </a:rPr>
              <a:t>S (pokvareno jaje), ukazuje na uznapredovalo razlaganje proteina i verovatno prisustvo toksičnih raspadnih produkata. Neprijatan miris na užeglu mast, pokazatelj je većeg stepena razlaganja i oksidacije lipida. Retko, uljane sačme mogu da poseduju miris na organske rastvarače (benzin, etar), koji su nakon ekstrakcije ostali u njima, što nije dozvoljeno.</a:t>
            </a:r>
            <a:endParaRPr lang="en-US" sz="2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65214A09-EBB7-478A-540F-EB24AF639235}"/>
              </a:ext>
            </a:extLst>
          </p:cNvPr>
          <p:cNvSpPr txBox="1"/>
          <p:nvPr/>
        </p:nvSpPr>
        <p:spPr>
          <a:xfrm>
            <a:off x="967006" y="85912"/>
            <a:ext cx="10012102" cy="545662"/>
          </a:xfrm>
          <a:prstGeom prst="rect">
            <a:avLst/>
          </a:prstGeom>
          <a:solidFill>
            <a:schemeClr val="accent6">
              <a:lumMod val="40000"/>
              <a:lumOff val="60000"/>
            </a:schemeClr>
          </a:solidFill>
        </p:spPr>
        <p:txBody>
          <a:bodyPr wrap="square">
            <a:spAutoFit/>
          </a:bodyPr>
          <a:lstStyle/>
          <a:p>
            <a:pPr>
              <a:lnSpc>
                <a:spcPct val="115000"/>
              </a:lnSpc>
              <a:spcBef>
                <a:spcPts val="800"/>
              </a:spcBef>
              <a:spcAft>
                <a:spcPts val="600"/>
              </a:spcAft>
            </a:pPr>
            <a:r>
              <a:rPr lang="sr-Latn-R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ORGANOLEPTIČKI PREGLED ULJANIH SAČMI I POGAČA</a:t>
            </a:r>
            <a:endParaRPr lang="en-U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9901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4959E8-7B43-4BEB-A8F0-0C1DAF9740DA}"/>
              </a:ext>
            </a:extLst>
          </p:cNvPr>
          <p:cNvSpPr/>
          <p:nvPr/>
        </p:nvSpPr>
        <p:spPr>
          <a:xfrm>
            <a:off x="40511" y="124017"/>
            <a:ext cx="12110977" cy="6559040"/>
          </a:xfrm>
          <a:prstGeom prst="rect">
            <a:avLst/>
          </a:prstGeom>
        </p:spPr>
        <p:txBody>
          <a:bodyPr wrap="square">
            <a:spAutoFit/>
          </a:bodyPr>
          <a:lstStyle/>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Ukus</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izražen i ova </a:t>
            </a:r>
            <a:r>
              <a:rPr lang="sr-Latn-RS" sz="2000" dirty="0" err="1">
                <a:latin typeface="Arial" panose="020B0604020202020204" pitchFamily="34" charset="0"/>
                <a:ea typeface="Calibri" panose="020F0502020204030204" pitchFamily="34" charset="0"/>
                <a:cs typeface="Times New Roman" panose="02020603050405020304" pitchFamily="18" charset="0"/>
              </a:rPr>
              <a:t>hraniva</a:t>
            </a:r>
            <a:r>
              <a:rPr lang="sr-Latn-RS" sz="2000" dirty="0">
                <a:latin typeface="Arial" panose="020B0604020202020204" pitchFamily="34" charset="0"/>
                <a:ea typeface="Calibri" panose="020F0502020204030204" pitchFamily="34" charset="0"/>
                <a:cs typeface="Times New Roman" panose="02020603050405020304" pitchFamily="18" charset="0"/>
              </a:rPr>
              <a:t> su relativno ukusna. Ukus uljanih sačmi i pogača može da bude izmenjen (neprijatan) ukoliko su kontaminirana većim brojem </a:t>
            </a:r>
            <a:r>
              <a:rPr lang="sr-Latn-RS" sz="2000" dirty="0" err="1">
                <a:latin typeface="Arial" panose="020B0604020202020204" pitchFamily="34" charset="0"/>
                <a:ea typeface="Calibri" panose="020F0502020204030204" pitchFamily="34" charset="0"/>
                <a:cs typeface="Times New Roman" panose="02020603050405020304" pitchFamily="18" charset="0"/>
              </a:rPr>
              <a:t>saprofitskih</a:t>
            </a:r>
            <a:r>
              <a:rPr lang="sr-Latn-RS" sz="2000" dirty="0">
                <a:latin typeface="Arial" panose="020B0604020202020204" pitchFamily="34" charset="0"/>
                <a:ea typeface="Calibri" panose="020F0502020204030204" pitchFamily="34" charset="0"/>
                <a:cs typeface="Times New Roman" panose="02020603050405020304" pitchFamily="18" charset="0"/>
              </a:rPr>
              <a:t> mikroorganizama, pri čemu dolazi do razlaganja organske materije. Bljutavo gorak ukus uljanih sačmi i pogača govori </a:t>
            </a:r>
            <a:r>
              <a:rPr lang="sr-Latn-RS" sz="2000" dirty="0" err="1">
                <a:latin typeface="Arial" panose="020B0604020202020204" pitchFamily="34" charset="0"/>
                <a:ea typeface="Calibri" panose="020F0502020204030204" pitchFamily="34" charset="0"/>
                <a:cs typeface="Times New Roman" panose="02020603050405020304" pitchFamily="18" charset="0"/>
              </a:rPr>
              <a:t>о</a:t>
            </a:r>
            <a:r>
              <a:rPr lang="sr-Latn-RS" sz="2000" dirty="0">
                <a:latin typeface="Arial" panose="020B0604020202020204" pitchFamily="34" charset="0"/>
                <a:ea typeface="Calibri" panose="020F0502020204030204" pitchFamily="34" charset="0"/>
                <a:cs typeface="Times New Roman" panose="02020603050405020304" pitchFamily="18" charset="0"/>
              </a:rPr>
              <a:t> razlaganju proteina, a intenzivno otužan i gorak ukus, </a:t>
            </a:r>
            <a:r>
              <a:rPr lang="sr-Latn-RS" sz="2000" dirty="0" err="1">
                <a:latin typeface="Arial" panose="020B0604020202020204" pitchFamily="34" charset="0"/>
                <a:ea typeface="Calibri" panose="020F0502020204030204" pitchFamily="34" charset="0"/>
                <a:cs typeface="Times New Roman" panose="02020603050405020304" pitchFamily="18" charset="0"/>
              </a:rPr>
              <a:t>о</a:t>
            </a:r>
            <a:r>
              <a:rPr lang="sr-Latn-RS" sz="2000" dirty="0">
                <a:latin typeface="Arial" panose="020B0604020202020204" pitchFamily="34" charset="0"/>
                <a:ea typeface="Calibri" panose="020F0502020204030204" pitchFamily="34" charset="0"/>
                <a:cs typeface="Times New Roman" panose="02020603050405020304" pitchFamily="18" charset="0"/>
              </a:rPr>
              <a:t> većem stepenu </a:t>
            </a:r>
            <a:r>
              <a:rPr lang="sr-Latn-RS" sz="2000" dirty="0" err="1">
                <a:latin typeface="Arial" panose="020B0604020202020204" pitchFamily="34" charset="0"/>
                <a:ea typeface="Calibri" panose="020F0502020204030204" pitchFamily="34" charset="0"/>
                <a:cs typeface="Times New Roman" panose="02020603050405020304" pitchFamily="18" charset="0"/>
              </a:rPr>
              <a:t>užegnuća</a:t>
            </a:r>
            <a:r>
              <a:rPr lang="sr-Latn-RS" sz="2000" dirty="0">
                <a:latin typeface="Arial" panose="020B0604020202020204" pitchFamily="34" charset="0"/>
                <a:ea typeface="Calibri" panose="020F0502020204030204" pitchFamily="34" charset="0"/>
                <a:cs typeface="Times New Roman" panose="02020603050405020304" pitchFamily="18" charset="0"/>
              </a:rPr>
              <a:t> masti. Prema važećim uslovima kvaliteta pogače ne mogu da sadrže više od 12% masti, a sačme ne više od 3% masti.</a:t>
            </a:r>
          </a:p>
          <a:p>
            <a:pPr algn="just">
              <a:lnSpc>
                <a:spcPct val="115000"/>
              </a:lnSpc>
              <a:spcAft>
                <a:spcPts val="200"/>
              </a:spcAft>
            </a:pPr>
            <a:endParaRPr lang="sr-Latn-RS" sz="2000" b="1"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Oblik</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raznovrstan. Oblik uljanih pogača zavisi od načina proizvodnje, a u promet najčešće dolaze kao presovani delovi nepravilnog oblika i različite veličine. Uljane sačme su granulirane ili ljuskaste, a pojedine i u vidu krupnijeg brašna ili nepravilnog oblika.</a:t>
            </a:r>
            <a:endParaRPr lang="sr-Latn-RS" sz="2000" b="1"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Veličina partikula</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različita i zahteva prethodno mlevenje pre upotrebe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err="1">
                <a:latin typeface="Arial" panose="020B0604020202020204" pitchFamily="34" charset="0"/>
                <a:ea typeface="Calibri" panose="020F0502020204030204" pitchFamily="34" charset="0"/>
                <a:cs typeface="Times New Roman" panose="02020603050405020304" pitchFamily="18" charset="0"/>
              </a:rPr>
              <a:t>Konzistencija</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čvrsta i relativno krta. Odstupanje od normalne </a:t>
            </a:r>
            <a:r>
              <a:rPr lang="sr-Latn-RS" sz="2000" dirty="0" err="1">
                <a:latin typeface="Arial" panose="020B0604020202020204" pitchFamily="34" charset="0"/>
                <a:ea typeface="Calibri" panose="020F0502020204030204" pitchFamily="34" charset="0"/>
                <a:cs typeface="Times New Roman" panose="02020603050405020304" pitchFamily="18" charset="0"/>
              </a:rPr>
              <a:t>konzistencije</a:t>
            </a:r>
            <a:r>
              <a:rPr lang="sr-Latn-RS" sz="2000" dirty="0">
                <a:latin typeface="Arial" panose="020B0604020202020204" pitchFamily="34" charset="0"/>
                <a:ea typeface="Calibri" panose="020F0502020204030204" pitchFamily="34" charset="0"/>
                <a:cs typeface="Times New Roman" panose="02020603050405020304" pitchFamily="18" charset="0"/>
              </a:rPr>
              <a:t> može da bude indikator različitih procesa razlaganja i truljenja, naročito u slučajevima kada su, pored strukture, izmenjene i ostale organoleptičke osobine (boja, miris, ukus). Takođe, mekša </a:t>
            </a:r>
            <a:r>
              <a:rPr lang="sr-Latn-RS" sz="2000" dirty="0" err="1">
                <a:latin typeface="Arial" panose="020B0604020202020204" pitchFamily="34" charset="0"/>
                <a:ea typeface="Calibri" panose="020F0502020204030204" pitchFamily="34" charset="0"/>
                <a:cs typeface="Times New Roman" panose="02020603050405020304" pitchFamily="18" charset="0"/>
              </a:rPr>
              <a:t>konzistencija</a:t>
            </a:r>
            <a:r>
              <a:rPr lang="sr-Latn-RS" sz="2000" dirty="0">
                <a:latin typeface="Arial" panose="020B0604020202020204" pitchFamily="34" charset="0"/>
                <a:ea typeface="Calibri" panose="020F0502020204030204" pitchFamily="34" charset="0"/>
                <a:cs typeface="Times New Roman" panose="02020603050405020304" pitchFamily="18" charset="0"/>
              </a:rPr>
              <a:t> može da ukaže na povećan sadržaj vode.</a:t>
            </a:r>
          </a:p>
          <a:p>
            <a:pPr algn="just">
              <a:lnSpc>
                <a:spcPct val="115000"/>
              </a:lnSpc>
              <a:spcAft>
                <a:spcPts val="2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Struktura</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rastresita. Stvaranje pojedinih većih ili manjih grudvica, pokazatelj je povećane vlage, razlaganja masti ili prisustva parazita i njihovih </a:t>
            </a:r>
            <a:r>
              <a:rPr lang="sr-Latn-RS" sz="2000" dirty="0" err="1">
                <a:latin typeface="Arial" panose="020B0604020202020204" pitchFamily="34" charset="0"/>
                <a:ea typeface="Calibri" panose="020F0502020204030204" pitchFamily="34" charset="0"/>
                <a:cs typeface="Times New Roman" panose="02020603050405020304" pitchFamily="18" charset="0"/>
              </a:rPr>
              <a:t>larvenih</a:t>
            </a:r>
            <a:r>
              <a:rPr lang="sr-Latn-RS" sz="2000" dirty="0">
                <a:latin typeface="Arial" panose="020B0604020202020204" pitchFamily="34" charset="0"/>
                <a:ea typeface="Calibri" panose="020F0502020204030204" pitchFamily="34" charset="0"/>
                <a:cs typeface="Times New Roman" panose="02020603050405020304" pitchFamily="18" charset="0"/>
              </a:rPr>
              <a:t> oblika.</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2633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AE143-A35A-A39D-92CD-5511959ECA2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07D97DC-5B66-D57E-8654-2D39CBC6D707}"/>
              </a:ext>
            </a:extLst>
          </p:cNvPr>
          <p:cNvSpPr txBox="1"/>
          <p:nvPr/>
        </p:nvSpPr>
        <p:spPr>
          <a:xfrm>
            <a:off x="96456" y="167177"/>
            <a:ext cx="12095544" cy="6523645"/>
          </a:xfrm>
          <a:prstGeom prst="rect">
            <a:avLst/>
          </a:prstGeom>
          <a:noFill/>
        </p:spPr>
        <p:txBody>
          <a:bodyPr wrap="square">
            <a:spAutoFit/>
          </a:bodyPr>
          <a:lstStyle/>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Vlaga </a:t>
            </a:r>
            <a:r>
              <a:rPr lang="sr-Latn-RS" sz="2000" dirty="0">
                <a:latin typeface="Arial" panose="020B0604020202020204" pitchFamily="34" charset="0"/>
                <a:ea typeface="Calibri" panose="020F0502020204030204" pitchFamily="34" charset="0"/>
                <a:cs typeface="Times New Roman" panose="02020603050405020304" pitchFamily="18" charset="0"/>
              </a:rPr>
              <a:t>je zastupljena u ovim </a:t>
            </a:r>
            <a:r>
              <a:rPr lang="sr-Latn-RS" sz="2000" dirty="0" err="1">
                <a:latin typeface="Arial" panose="020B0604020202020204" pitchFamily="34" charset="0"/>
                <a:ea typeface="Calibri" panose="020F0502020204030204" pitchFamily="34" charset="0"/>
                <a:cs typeface="Times New Roman" panose="02020603050405020304" pitchFamily="18" charset="0"/>
              </a:rPr>
              <a:t>hranivima</a:t>
            </a:r>
            <a:r>
              <a:rPr lang="sr-Latn-RS" sz="2000" dirty="0">
                <a:latin typeface="Arial" panose="020B0604020202020204" pitchFamily="34" charset="0"/>
                <a:ea typeface="Calibri" panose="020F0502020204030204" pitchFamily="34" charset="0"/>
                <a:cs typeface="Times New Roman" panose="02020603050405020304" pitchFamily="18" charset="0"/>
              </a:rPr>
              <a:t> do 12% i spadaju u suva </a:t>
            </a:r>
            <a:r>
              <a:rPr lang="sr-Latn-RS" sz="2000" dirty="0" err="1">
                <a:latin typeface="Arial" panose="020B0604020202020204" pitchFamily="34" charset="0"/>
                <a:ea typeface="Calibri" panose="020F0502020204030204" pitchFamily="34" charset="0"/>
                <a:cs typeface="Times New Roman" panose="02020603050405020304" pitchFamily="18" charset="0"/>
              </a:rPr>
              <a:t>hraniva</a:t>
            </a:r>
            <a:r>
              <a:rPr lang="sr-Latn-RS" sz="2000" dirty="0">
                <a:latin typeface="Arial" panose="020B0604020202020204" pitchFamily="34" charset="0"/>
                <a:ea typeface="Calibri" panose="020F0502020204030204" pitchFamily="34" charset="0"/>
                <a:cs typeface="Times New Roman" panose="02020603050405020304" pitchFamily="18" charset="0"/>
              </a:rPr>
              <a:t>. Povećana elastičnost, nabubrele partikule, prisustvo grudvica, promenjena boja, miris i ukus, mogu nas navesti na sumnju da se radi </a:t>
            </a:r>
            <a:r>
              <a:rPr lang="sr-Latn-RS" sz="2000" dirty="0" err="1">
                <a:latin typeface="Arial" panose="020B0604020202020204" pitchFamily="34" charset="0"/>
                <a:ea typeface="Calibri" panose="020F0502020204030204" pitchFamily="34" charset="0"/>
                <a:cs typeface="Times New Roman" panose="02020603050405020304" pitchFamily="18" charset="0"/>
              </a:rPr>
              <a:t>о</a:t>
            </a:r>
            <a:r>
              <a:rPr lang="sr-Latn-RS" sz="2000" dirty="0">
                <a:latin typeface="Arial" panose="020B0604020202020204" pitchFamily="34" charset="0"/>
                <a:ea typeface="Calibri" panose="020F0502020204030204" pitchFamily="34" charset="0"/>
                <a:cs typeface="Times New Roman" panose="02020603050405020304" pitchFamily="18" charset="0"/>
              </a:rPr>
              <a:t> povećanoj vlažnosti, a time i eventualnom smanjenju hranljive vrednosti ovih </a:t>
            </a:r>
            <a:r>
              <a:rPr lang="sr-Latn-RS" sz="2000" dirty="0" err="1">
                <a:latin typeface="Arial" panose="020B0604020202020204" pitchFamily="34" charset="0"/>
                <a:ea typeface="Calibri" panose="020F0502020204030204" pitchFamily="34" charset="0"/>
                <a:cs typeface="Times New Roman" panose="02020603050405020304" pitchFamily="18" charset="0"/>
              </a:rPr>
              <a:t>hraniva</a:t>
            </a:r>
            <a:r>
              <a:rPr lang="sr-Latn-RS" sz="2000" dirty="0">
                <a:latin typeface="Arial" panose="020B0604020202020204" pitchFamily="34" charset="0"/>
                <a:ea typeface="Calibri" panose="020F0502020204030204" pitchFamily="34" charset="0"/>
                <a:cs typeface="Times New Roman" panose="02020603050405020304" pitchFamily="18" charset="0"/>
              </a:rPr>
              <a:t> usled razvoja bakterija i plesni. Orijentaciono se vlažnost može proceniti na osnovu sile lomljenja i krtosti.</a:t>
            </a:r>
          </a:p>
          <a:p>
            <a:pPr algn="just">
              <a:lnSpc>
                <a:spcPct val="115000"/>
              </a:lnSpc>
              <a:spcAft>
                <a:spcPts val="2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Strane primese</a:t>
            </a:r>
            <a:r>
              <a:rPr lang="sr-Latn-RS" sz="2000" dirty="0">
                <a:latin typeface="Arial" panose="020B0604020202020204" pitchFamily="34" charset="0"/>
                <a:ea typeface="Calibri" panose="020F0502020204030204" pitchFamily="34" charset="0"/>
                <a:cs typeface="Times New Roman" panose="02020603050405020304" pitchFamily="18" charset="0"/>
              </a:rPr>
              <a:t> u uljanim sačmama i pogačama mogu da budu neorganskog i organskog porekla.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dirty="0">
                <a:latin typeface="Arial" panose="020B0604020202020204" pitchFamily="34" charset="0"/>
                <a:ea typeface="Calibri" panose="020F0502020204030204" pitchFamily="34" charset="0"/>
                <a:cs typeface="Times New Roman" panose="02020603050405020304" pitchFamily="18" charset="0"/>
              </a:rPr>
              <a:t>Od primesa neorganskog porekla najčešće su prisutni kamenčići, staklo, zemlja i metalni predmeti (žica, ekseri), Pre upotrebe u ishrani potrebno je ove primese odstraniti, naročito ako mogu da izazovu povrede (oštri predmeti). Dozvoljene količine stranih primesa, ukoliko nisu štetne po zdravlje (sitniji kamenčići, pesak, zemlja), kreću se do 1,0%.</a:t>
            </a:r>
          </a:p>
          <a:p>
            <a:pPr algn="just">
              <a:lnSpc>
                <a:spcPct val="115000"/>
              </a:lnSpc>
              <a:spcAft>
                <a:spcPts val="2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dirty="0">
                <a:latin typeface="Arial" panose="020B0604020202020204" pitchFamily="34" charset="0"/>
                <a:ea typeface="Calibri" panose="020F0502020204030204" pitchFamily="34" charset="0"/>
                <a:cs typeface="Times New Roman" panose="02020603050405020304" pitchFamily="18" charset="0"/>
              </a:rPr>
              <a:t>Od organskih primesa mogu se naći neotrovne i otrovne primese. U neotrovne organske primese ubrajamo stabljike, mahune i ljuske </a:t>
            </a:r>
            <a:r>
              <a:rPr lang="sr-Latn-RS" sz="2000" dirty="0" err="1">
                <a:latin typeface="Arial" panose="020B0604020202020204" pitchFamily="34" charset="0"/>
                <a:ea typeface="Calibri" panose="020F0502020204030204" pitchFamily="34" charset="0"/>
                <a:cs typeface="Times New Roman" panose="02020603050405020304" pitchFamily="18" charset="0"/>
              </a:rPr>
              <a:t>uljonosnog</a:t>
            </a:r>
            <a:r>
              <a:rPr lang="sr-Latn-RS" sz="2000" dirty="0">
                <a:latin typeface="Arial" panose="020B0604020202020204" pitchFamily="34" charset="0"/>
                <a:ea typeface="Calibri" panose="020F0502020204030204" pitchFamily="34" charset="0"/>
                <a:cs typeface="Times New Roman" panose="02020603050405020304" pitchFamily="18" charset="0"/>
              </a:rPr>
              <a:t> semenja. Takođe, u uljanim sačmama i pogačama često su prisutne otrovne primese organskog porekla, kao što je semenje otrovnog i </a:t>
            </a:r>
            <a:r>
              <a:rPr lang="sr-Latn-RS" sz="2000" dirty="0" err="1">
                <a:latin typeface="Arial" panose="020B0604020202020204" pitchFamily="34" charset="0"/>
                <a:ea typeface="Calibri" panose="020F0502020204030204" pitchFamily="34" charset="0"/>
                <a:cs typeface="Times New Roman" panose="02020603050405020304" pitchFamily="18" charset="0"/>
              </a:rPr>
              <a:t>korovskog</a:t>
            </a:r>
            <a:r>
              <a:rPr lang="sr-Latn-RS" sz="2000" dirty="0">
                <a:latin typeface="Arial" panose="020B0604020202020204" pitchFamily="34" charset="0"/>
                <a:ea typeface="Calibri" panose="020F0502020204030204" pitchFamily="34" charset="0"/>
                <a:cs typeface="Times New Roman" panose="02020603050405020304" pitchFamily="18" charset="0"/>
              </a:rPr>
              <a:t> bilja.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Paraziti</a:t>
            </a:r>
            <a:r>
              <a:rPr lang="sr-Latn-RS" sz="2000" dirty="0">
                <a:latin typeface="Arial" panose="020B0604020202020204" pitchFamily="34" charset="0"/>
                <a:ea typeface="Calibri" panose="020F0502020204030204" pitchFamily="34" charset="0"/>
                <a:cs typeface="Times New Roman" panose="02020603050405020304" pitchFamily="18" charset="0"/>
              </a:rPr>
              <a:t> u uljanim sačmama i pogačama mogu biti kako životinjskog, tako i biljnog porekla. Najčešći paraziti životinjskog porekla su insekti i njihovi </a:t>
            </a:r>
            <a:r>
              <a:rPr lang="sr-Latn-RS" sz="2000" dirty="0" err="1">
                <a:latin typeface="Arial" panose="020B0604020202020204" pitchFamily="34" charset="0"/>
                <a:ea typeface="Calibri" panose="020F0502020204030204" pitchFamily="34" charset="0"/>
                <a:cs typeface="Times New Roman" panose="02020603050405020304" pitchFamily="18" charset="0"/>
              </a:rPr>
              <a:t>larveni</a:t>
            </a:r>
            <a:r>
              <a:rPr lang="sr-Latn-RS" sz="2000" dirty="0">
                <a:latin typeface="Arial" panose="020B0604020202020204" pitchFamily="34" charset="0"/>
                <a:ea typeface="Calibri" panose="020F0502020204030204" pitchFamily="34" charset="0"/>
                <a:cs typeface="Times New Roman" panose="02020603050405020304" pitchFamily="18" charset="0"/>
              </a:rPr>
              <a:t> oblici, kao i glodari. Procenjivanje upotrebljivosti hrane vrši se na osnovu vrste i broja prisutnih parazita. Od biljnih parazita najčešće su prisutne </a:t>
            </a:r>
            <a:r>
              <a:rPr lang="sr-Latn-RS" sz="2000" dirty="0" err="1">
                <a:latin typeface="Arial" panose="020B0604020202020204" pitchFamily="34" charset="0"/>
                <a:ea typeface="Calibri" panose="020F0502020204030204" pitchFamily="34" charset="0"/>
                <a:cs typeface="Times New Roman" panose="02020603050405020304" pitchFamily="18" charset="0"/>
              </a:rPr>
              <a:t>saprofitske</a:t>
            </a:r>
            <a:r>
              <a:rPr lang="sr-Latn-RS" sz="2000" dirty="0">
                <a:latin typeface="Arial" panose="020B0604020202020204" pitchFamily="34" charset="0"/>
                <a:ea typeface="Calibri" panose="020F0502020204030204" pitchFamily="34" charset="0"/>
                <a:cs typeface="Times New Roman" panose="02020603050405020304" pitchFamily="18" charset="0"/>
              </a:rPr>
              <a:t> gljivice plesni (</a:t>
            </a:r>
            <a:r>
              <a:rPr lang="sr-Latn-RS" sz="2000" i="1" dirty="0" err="1">
                <a:latin typeface="Arial" panose="020B0604020202020204" pitchFamily="34" charset="0"/>
                <a:ea typeface="Calibri" panose="020F0502020204030204" pitchFamily="34" charset="0"/>
                <a:cs typeface="Times New Roman" panose="02020603050405020304" pitchFamily="18" charset="0"/>
              </a:rPr>
              <a:t>Mucor</a:t>
            </a:r>
            <a:r>
              <a:rPr lang="sr-Latn-RS" sz="2000" dirty="0">
                <a:latin typeface="Arial" panose="020B0604020202020204" pitchFamily="34" charset="0"/>
                <a:ea typeface="Calibri" panose="020F0502020204030204" pitchFamily="34" charset="0"/>
                <a:cs typeface="Times New Roman" panose="02020603050405020304" pitchFamily="18" charset="0"/>
              </a:rPr>
              <a:t>,</a:t>
            </a:r>
            <a:r>
              <a:rPr lang="sr-Latn-RS" sz="2000" i="1" dirty="0">
                <a:latin typeface="Arial" panose="020B0604020202020204" pitchFamily="34" charset="0"/>
                <a:ea typeface="Calibri" panose="020F0502020204030204" pitchFamily="34" charset="0"/>
                <a:cs typeface="Times New Roman" panose="02020603050405020304" pitchFamily="18" charset="0"/>
              </a:rPr>
              <a:t> </a:t>
            </a:r>
            <a:r>
              <a:rPr lang="sr-Latn-RS" sz="2000" i="1" dirty="0" err="1">
                <a:latin typeface="Arial" panose="020B0604020202020204" pitchFamily="34" charset="0"/>
                <a:ea typeface="Calibri" panose="020F0502020204030204" pitchFamily="34" charset="0"/>
                <a:cs typeface="Times New Roman" panose="02020603050405020304" pitchFamily="18" charset="0"/>
              </a:rPr>
              <a:t>Aspergillus</a:t>
            </a:r>
            <a:r>
              <a:rPr lang="sr-Latn-RS" sz="2000" dirty="0">
                <a:latin typeface="Arial" panose="020B0604020202020204" pitchFamily="34" charset="0"/>
                <a:ea typeface="Calibri" panose="020F0502020204030204" pitchFamily="34" charset="0"/>
                <a:cs typeface="Times New Roman" panose="02020603050405020304" pitchFamily="18" charset="0"/>
              </a:rPr>
              <a:t>,</a:t>
            </a:r>
            <a:r>
              <a:rPr lang="sr-Latn-RS" sz="2000" i="1" dirty="0">
                <a:latin typeface="Arial" panose="020B0604020202020204" pitchFamily="34" charset="0"/>
                <a:ea typeface="Calibri" panose="020F0502020204030204" pitchFamily="34" charset="0"/>
                <a:cs typeface="Times New Roman" panose="02020603050405020304" pitchFamily="18" charset="0"/>
              </a:rPr>
              <a:t> </a:t>
            </a:r>
            <a:r>
              <a:rPr lang="sr-Latn-RS" sz="2000" i="1" dirty="0" err="1">
                <a:latin typeface="Arial" panose="020B0604020202020204" pitchFamily="34" charset="0"/>
                <a:ea typeface="Calibri" panose="020F0502020204030204" pitchFamily="34" charset="0"/>
                <a:cs typeface="Times New Roman" panose="02020603050405020304" pitchFamily="18" charset="0"/>
              </a:rPr>
              <a:t>Penicillium</a:t>
            </a:r>
            <a:r>
              <a:rPr lang="sr-Latn-RS" sz="2000" i="1" dirty="0">
                <a:latin typeface="Arial" panose="020B0604020202020204" pitchFamily="34" charset="0"/>
                <a:ea typeface="Calibri" panose="020F0502020204030204" pitchFamily="34" charset="0"/>
                <a:cs typeface="Times New Roman" panose="02020603050405020304" pitchFamily="18" charset="0"/>
              </a:rPr>
              <a:t> </a:t>
            </a:r>
            <a:r>
              <a:rPr lang="sr-Latn-RS" sz="2000" dirty="0">
                <a:latin typeface="Arial" panose="020B0604020202020204" pitchFamily="34" charset="0"/>
                <a:ea typeface="Calibri" panose="020F0502020204030204" pitchFamily="34" charset="0"/>
                <a:cs typeface="Times New Roman" panose="02020603050405020304" pitchFamily="18" charset="0"/>
              </a:rPr>
              <a:t>i</a:t>
            </a:r>
            <a:r>
              <a:rPr lang="sr-Latn-RS" sz="2000" i="1" dirty="0">
                <a:latin typeface="Arial" panose="020B0604020202020204" pitchFamily="34" charset="0"/>
                <a:ea typeface="Calibri" panose="020F0502020204030204" pitchFamily="34" charset="0"/>
                <a:cs typeface="Times New Roman" panose="02020603050405020304" pitchFamily="18" charset="0"/>
              </a:rPr>
              <a:t> </a:t>
            </a:r>
            <a:r>
              <a:rPr lang="sr-Latn-RS" sz="2000" i="1" dirty="0" err="1">
                <a:latin typeface="Arial" panose="020B0604020202020204" pitchFamily="34" charset="0"/>
                <a:ea typeface="Calibri" panose="020F0502020204030204" pitchFamily="34" charset="0"/>
                <a:cs typeface="Times New Roman" panose="02020603050405020304" pitchFamily="18" charset="0"/>
              </a:rPr>
              <a:t>Fusarium</a:t>
            </a:r>
            <a:r>
              <a:rPr lang="sr-Latn-RS" sz="2000" dirty="0">
                <a:latin typeface="Arial" panose="020B0604020202020204" pitchFamily="34" charset="0"/>
                <a:ea typeface="Calibri" panose="020F0502020204030204" pitchFamily="34" charset="0"/>
                <a:cs typeface="Times New Roman" panose="02020603050405020304" pitchFamily="18" charset="0"/>
              </a:rPr>
              <a:t>) i njihovi toksini (F2, T-2, OA, B1).</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648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C182DDF-0EF8-4A77-A2D0-1F05BC0429F9}"/>
              </a:ext>
            </a:extLst>
          </p:cNvPr>
          <p:cNvSpPr/>
          <p:nvPr/>
        </p:nvSpPr>
        <p:spPr>
          <a:xfrm>
            <a:off x="219918" y="447254"/>
            <a:ext cx="11840901" cy="5963492"/>
          </a:xfrm>
          <a:prstGeom prst="rect">
            <a:avLst/>
          </a:prstGeom>
        </p:spPr>
        <p:txBody>
          <a:bodyPr wrap="square">
            <a:spAutoFit/>
          </a:bodyPr>
          <a:lstStyle/>
          <a:p>
            <a:pPr>
              <a:lnSpc>
                <a:spcPct val="115000"/>
              </a:lnSpc>
              <a:spcBef>
                <a:spcPts val="800"/>
              </a:spcBef>
              <a:spcAft>
                <a:spcPts val="60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HEMIJSKE METODE</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Pojedine hemijske metode su veoma značajne kod pregleda i ocenjivanja uljanih sačmi i pogača. Za ocenjivanje se koriste jednostavne hemijske metode provere prisustva slobodnih masnih kiselina koje su proizvod razlaganja masti, kao i stepena užeženosti kao posledica nepoželjnih oksidacionih procesa. Takođe, aktivnost ureaze je pokazatelj efikasnosti termičke obrade zrna soje (metoda objašnjena u poglavlju zrnasta hraniva).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Slobodne masne kiseline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Tokom razgradnje masti u uljanim sačmama i pogačama povećava se sadržaj slobodnih masnih kiselina usled prisustva većeg broja bakterija. Kvantitativno određivanje slobodnih masnih kiselina u uljanim sačmama i pogačama se zasniva na titraciji uzorka sa bazama (NaOH, KOH) tačne koncentracije. Posle ekstrakcije u dietil-etru, ostatak masti se rastopi u 100 ml smeše etanola i deitil-etra (1:1). Rastvor se dobro promućka, zatim se doda dva do tri kapi fenolftaleina (indikator) i titruje natrijum-hidroksidom do pojave ružičaste boje.</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3924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4764CC-F8A1-85D5-5297-96D87A1C5ACF}"/>
              </a:ext>
            </a:extLst>
          </p:cNvPr>
          <p:cNvSpPr txBox="1"/>
          <p:nvPr/>
        </p:nvSpPr>
        <p:spPr>
          <a:xfrm>
            <a:off x="81023" y="287979"/>
            <a:ext cx="11852476" cy="6282041"/>
          </a:xfrm>
          <a:prstGeom prst="rect">
            <a:avLst/>
          </a:prstGeom>
          <a:noFill/>
        </p:spPr>
        <p:txBody>
          <a:bodyPr wrap="square">
            <a:spAutoFit/>
          </a:bodyPr>
          <a:lstStyle/>
          <a:p>
            <a:pPr>
              <a:lnSpc>
                <a:spcPct val="115000"/>
              </a:lnSpc>
              <a:spcBef>
                <a:spcPts val="600"/>
              </a:spcBef>
              <a:spcAft>
                <a:spcPts val="6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Stepen kiselosti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Stepen kiselosti uslovljen je količinom masnih kiselina iz lipida, a meri se brojem </a:t>
            </a:r>
            <a:r>
              <a:rPr lang="sr-Latn-RS" sz="2000" dirty="0" err="1">
                <a:latin typeface="Arial" panose="020B0604020202020204" pitchFamily="34" charset="0"/>
                <a:ea typeface="Calibri" panose="020F0502020204030204" pitchFamily="34" charset="0"/>
                <a:cs typeface="Times New Roman" panose="02020603050405020304" pitchFamily="18" charset="0"/>
              </a:rPr>
              <a:t>mL</a:t>
            </a:r>
            <a:r>
              <a:rPr lang="sr-Latn-RS" sz="2000" dirty="0">
                <a:latin typeface="Arial" panose="020B0604020202020204" pitchFamily="34" charset="0"/>
                <a:ea typeface="Calibri" panose="020F0502020204030204" pitchFamily="34" charset="0"/>
                <a:cs typeface="Times New Roman" panose="02020603050405020304" pitchFamily="18" charset="0"/>
              </a:rPr>
              <a:t> 1 mol/L rastvora </a:t>
            </a:r>
            <a:r>
              <a:rPr lang="sr-Latn-RS" sz="2000" dirty="0" err="1">
                <a:latin typeface="Arial" panose="020B0604020202020204" pitchFamily="34" charset="0"/>
                <a:ea typeface="Calibri" panose="020F0502020204030204" pitchFamily="34" charset="0"/>
                <a:cs typeface="Times New Roman" panose="02020603050405020304" pitchFamily="18" charset="0"/>
              </a:rPr>
              <a:t>NaOH</a:t>
            </a:r>
            <a:r>
              <a:rPr lang="sr-Latn-RS" sz="2000" dirty="0">
                <a:latin typeface="Arial" panose="020B0604020202020204" pitchFamily="34" charset="0"/>
                <a:ea typeface="Calibri" panose="020F0502020204030204" pitchFamily="34" charset="0"/>
                <a:cs typeface="Times New Roman" panose="02020603050405020304" pitchFamily="18" charset="0"/>
              </a:rPr>
              <a:t> potrebnog za </a:t>
            </a:r>
            <a:r>
              <a:rPr lang="sr-Latn-RS" sz="2000" dirty="0" err="1">
                <a:latin typeface="Arial" panose="020B0604020202020204" pitchFamily="34" charset="0"/>
                <a:ea typeface="Calibri" panose="020F0502020204030204" pitchFamily="34" charset="0"/>
                <a:cs typeface="Times New Roman" panose="02020603050405020304" pitchFamily="18" charset="0"/>
              </a:rPr>
              <a:t>neutralizaciju</a:t>
            </a:r>
            <a:r>
              <a:rPr lang="sr-Latn-RS" sz="2000" dirty="0">
                <a:latin typeface="Arial" panose="020B0604020202020204" pitchFamily="34" charset="0"/>
                <a:ea typeface="Calibri" panose="020F0502020204030204" pitchFamily="34" charset="0"/>
                <a:cs typeface="Times New Roman" panose="02020603050405020304" pitchFamily="18" charset="0"/>
              </a:rPr>
              <a:t> slobodnih kiselina u 100 </a:t>
            </a:r>
            <a:r>
              <a:rPr lang="sr-Latn-RS" sz="2000" dirty="0" err="1">
                <a:latin typeface="Arial" panose="020B0604020202020204" pitchFamily="34" charset="0"/>
                <a:ea typeface="Calibri" panose="020F0502020204030204" pitchFamily="34" charset="0"/>
                <a:cs typeface="Times New Roman" panose="02020603050405020304" pitchFamily="18" charset="0"/>
              </a:rPr>
              <a:t>g</a:t>
            </a:r>
            <a:r>
              <a:rPr lang="sr-Latn-RS" sz="2000" dirty="0">
                <a:latin typeface="Arial" panose="020B0604020202020204" pitchFamily="34" charset="0"/>
                <a:ea typeface="Calibri" panose="020F0502020204030204" pitchFamily="34" charset="0"/>
                <a:cs typeface="Times New Roman" panose="02020603050405020304" pitchFamily="18" charset="0"/>
              </a:rPr>
              <a:t> hrane. </a:t>
            </a:r>
            <a:r>
              <a:rPr lang="sr-Latn-RS" sz="2000" b="1" dirty="0">
                <a:latin typeface="Arial" panose="020B0604020202020204" pitchFamily="34" charset="0"/>
                <a:ea typeface="Calibri" panose="020F0502020204030204" pitchFamily="34" charset="0"/>
                <a:cs typeface="Times New Roman" panose="02020603050405020304" pitchFamily="18" charset="0"/>
              </a:rPr>
              <a:t>Stepen kiselosti veći od 10 je pokazatelj stvaranja kiselih proizvoda raspadanja.</a:t>
            </a:r>
          </a:p>
          <a:p>
            <a:pPr algn="just">
              <a:lnSpc>
                <a:spcPct val="115000"/>
              </a:lnSpc>
              <a:spcAft>
                <a:spcPts val="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Stepen </a:t>
            </a:r>
            <a:r>
              <a:rPr lang="sr-Latn-RS" sz="2000" b="1" dirty="0" err="1">
                <a:latin typeface="Arial" panose="020B0604020202020204" pitchFamily="34" charset="0"/>
                <a:ea typeface="Calibri" panose="020F0502020204030204" pitchFamily="34" charset="0"/>
                <a:cs typeface="Times New Roman" panose="02020603050405020304" pitchFamily="18" charset="0"/>
              </a:rPr>
              <a:t>užeženosti</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Zbog oksidacije lipida, a posebno viših masnih kiselina,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a:t>
            </a:r>
            <a:r>
              <a:rPr lang="sr-Latn-RS" sz="2000" dirty="0">
                <a:latin typeface="Arial" panose="020B0604020202020204" pitchFamily="34" charset="0"/>
                <a:ea typeface="Calibri" panose="020F0502020204030204" pitchFamily="34" charset="0"/>
                <a:cs typeface="Times New Roman" panose="02020603050405020304" pitchFamily="18" charset="0"/>
              </a:rPr>
              <a:t> uljanih sačmi i pogača je mnogo češća nego u ostalim </a:t>
            </a:r>
            <a:r>
              <a:rPr lang="sr-Latn-RS" sz="2000" dirty="0" err="1">
                <a:latin typeface="Arial" panose="020B0604020202020204" pitchFamily="34" charset="0"/>
                <a:ea typeface="Calibri" panose="020F0502020204030204" pitchFamily="34" charset="0"/>
                <a:cs typeface="Times New Roman" panose="02020603050405020304" pitchFamily="18" charset="0"/>
              </a:rPr>
              <a:t>hranivima</a:t>
            </a:r>
            <a:r>
              <a:rPr lang="sr-Latn-RS" sz="2000" dirty="0">
                <a:latin typeface="Arial" panose="020B0604020202020204" pitchFamily="34" charset="0"/>
                <a:ea typeface="Calibri" panose="020F0502020204030204" pitchFamily="34" charset="0"/>
                <a:cs typeface="Times New Roman" panose="02020603050405020304" pitchFamily="18" charset="0"/>
              </a:rPr>
              <a:t> i zato je stepen (broj)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užeženosti</a:t>
            </a:r>
            <a:r>
              <a:rPr lang="sr-Latn-RS" sz="2000" dirty="0">
                <a:latin typeface="Arial" panose="020B0604020202020204" pitchFamily="34" charset="0"/>
                <a:ea typeface="Calibri" panose="020F0502020204030204" pitchFamily="34" charset="0"/>
                <a:cs typeface="Times New Roman" panose="02020603050405020304" pitchFamily="18" charset="0"/>
              </a:rPr>
              <a:t> vrlo značajan pokazatelj ispravnosti ovih </a:t>
            </a:r>
            <a:r>
              <a:rPr lang="sr-Latn-RS" sz="2000" dirty="0" err="1">
                <a:latin typeface="Arial" panose="020B0604020202020204" pitchFamily="34" charset="0"/>
                <a:ea typeface="Calibri" panose="020F0502020204030204" pitchFamily="34" charset="0"/>
                <a:cs typeface="Times New Roman" panose="02020603050405020304" pitchFamily="18" charset="0"/>
              </a:rPr>
              <a:t>hraniva</a:t>
            </a:r>
            <a:r>
              <a:rPr lang="sr-Latn-RS" sz="2000" dirty="0">
                <a:latin typeface="Arial" panose="020B0604020202020204" pitchFamily="34" charset="0"/>
                <a:ea typeface="Calibri" panose="020F0502020204030204" pitchFamily="34" charset="0"/>
                <a:cs typeface="Times New Roman" panose="02020603050405020304" pitchFamily="18" charset="0"/>
              </a:rPr>
              <a:t>. </a:t>
            </a:r>
            <a:r>
              <a:rPr lang="sr-Latn-RS" sz="2000" dirty="0" err="1">
                <a:latin typeface="Arial" panose="020B0604020202020204" pitchFamily="34" charset="0"/>
                <a:ea typeface="Calibri" panose="020F0502020204030204" pitchFamily="34" charset="0"/>
                <a:cs typeface="Times New Roman" panose="02020603050405020304" pitchFamily="18" charset="0"/>
              </a:rPr>
              <a:t>Odredivanje</a:t>
            </a:r>
            <a:r>
              <a:rPr lang="sr-Latn-RS" sz="2000" dirty="0">
                <a:latin typeface="Arial" panose="020B0604020202020204" pitchFamily="34" charset="0"/>
                <a:ea typeface="Calibri" panose="020F0502020204030204" pitchFamily="34" charset="0"/>
                <a:cs typeface="Times New Roman" panose="02020603050405020304" pitchFamily="18" charset="0"/>
              </a:rPr>
              <a:t> stepena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užeženosti</a:t>
            </a:r>
            <a:r>
              <a:rPr lang="sr-Latn-RS" sz="2000" dirty="0">
                <a:latin typeface="Arial" panose="020B0604020202020204" pitchFamily="34" charset="0"/>
                <a:ea typeface="Calibri" panose="020F0502020204030204" pitchFamily="34" charset="0"/>
                <a:cs typeface="Times New Roman" panose="02020603050405020304" pitchFamily="18" charset="0"/>
              </a:rPr>
              <a:t> može biti kvalitativno i kvantitativno.</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Kvalitativno određivanje se vrši potapanjem uzorka u destilovanoj vodi, uz dodatak </a:t>
            </a:r>
            <a:r>
              <a:rPr lang="sr-Latn-RS" sz="2000" b="1" dirty="0">
                <a:latin typeface="Arial" panose="020B0604020202020204" pitchFamily="34" charset="0"/>
                <a:ea typeface="Calibri" panose="020F0502020204030204" pitchFamily="34" charset="0"/>
                <a:cs typeface="Times New Roman" panose="02020603050405020304" pitchFamily="18" charset="0"/>
              </a:rPr>
              <a:t>H</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3</a:t>
            </a:r>
            <a:r>
              <a:rPr lang="sr-Latn-RS" sz="2000" b="1" dirty="0">
                <a:latin typeface="Arial" panose="020B0604020202020204" pitchFamily="34" charset="0"/>
                <a:ea typeface="Calibri" panose="020F0502020204030204" pitchFamily="34" charset="0"/>
                <a:cs typeface="Times New Roman" panose="02020603050405020304" pitchFamily="18" charset="0"/>
              </a:rPr>
              <a:t>PO</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4</a:t>
            </a:r>
            <a:r>
              <a:rPr lang="sr-Latn-RS" sz="2000" dirty="0">
                <a:latin typeface="Arial" panose="020B0604020202020204" pitchFamily="34" charset="0"/>
                <a:ea typeface="Calibri" panose="020F0502020204030204" pitchFamily="34" charset="0"/>
                <a:cs typeface="Times New Roman" panose="02020603050405020304" pitchFamily="18" charset="0"/>
              </a:rPr>
              <a:t>, a nakon destilacije, dodatkom fuksin sumporaste kiseline rastvor se jače ili slabije boji u odnosu na stepen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užeženosti</a:t>
            </a:r>
            <a:r>
              <a:rPr lang="sr-Latn-RS" sz="2000" dirty="0">
                <a:latin typeface="Arial" panose="020B0604020202020204" pitchFamily="34"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Kvantitativno </a:t>
            </a:r>
            <a:r>
              <a:rPr lang="sr-Latn-RS" sz="2000" dirty="0" err="1">
                <a:latin typeface="Arial" panose="020B0604020202020204" pitchFamily="34" charset="0"/>
                <a:ea typeface="Calibri" panose="020F0502020204030204" pitchFamily="34" charset="0"/>
                <a:cs typeface="Times New Roman" panose="02020603050405020304" pitchFamily="18" charset="0"/>
              </a:rPr>
              <a:t>odredivanje</a:t>
            </a:r>
            <a:r>
              <a:rPr lang="sr-Latn-RS" sz="2000" dirty="0">
                <a:latin typeface="Arial" panose="020B0604020202020204" pitchFamily="34" charset="0"/>
                <a:ea typeface="Calibri" panose="020F0502020204030204" pitchFamily="34" charset="0"/>
                <a:cs typeface="Times New Roman" panose="02020603050405020304" pitchFamily="18" charset="0"/>
              </a:rPr>
              <a:t> stepena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užeženosti</a:t>
            </a:r>
            <a:r>
              <a:rPr lang="sr-Latn-RS" sz="2000" dirty="0">
                <a:latin typeface="Arial" panose="020B0604020202020204" pitchFamily="34" charset="0"/>
                <a:ea typeface="Calibri" panose="020F0502020204030204" pitchFamily="34" charset="0"/>
                <a:cs typeface="Times New Roman" panose="02020603050405020304" pitchFamily="18" charset="0"/>
              </a:rPr>
              <a:t> zasniva se na oksidaciji kalijum-jodida </a:t>
            </a:r>
            <a:r>
              <a:rPr lang="sr-Latn-RS" sz="2000" dirty="0" err="1">
                <a:latin typeface="Arial" panose="020B0604020202020204" pitchFamily="34" charset="0"/>
                <a:ea typeface="Calibri" panose="020F0502020204030204" pitchFamily="34" charset="0"/>
                <a:cs typeface="Times New Roman" panose="02020603050405020304" pitchFamily="18" charset="0"/>
              </a:rPr>
              <a:t>peroksidnim</a:t>
            </a:r>
            <a:r>
              <a:rPr lang="sr-Latn-RS" sz="2000" dirty="0">
                <a:latin typeface="Arial" panose="020B0604020202020204" pitchFamily="34" charset="0"/>
                <a:ea typeface="Calibri" panose="020F0502020204030204" pitchFamily="34" charset="0"/>
                <a:cs typeface="Times New Roman" panose="02020603050405020304" pitchFamily="18" charset="0"/>
              </a:rPr>
              <a:t> kiseonikom i na </a:t>
            </a:r>
            <a:r>
              <a:rPr lang="sr-Latn-RS" sz="2000" dirty="0" err="1">
                <a:latin typeface="Arial" panose="020B0604020202020204" pitchFamily="34" charset="0"/>
                <a:ea typeface="Calibri" panose="020F0502020204030204" pitchFamily="34" charset="0"/>
                <a:cs typeface="Times New Roman" panose="02020603050405020304" pitchFamily="18" charset="0"/>
              </a:rPr>
              <a:t>titraciji</a:t>
            </a:r>
            <a:r>
              <a:rPr lang="sr-Latn-RS" sz="2000" dirty="0">
                <a:latin typeface="Arial" panose="020B0604020202020204" pitchFamily="34" charset="0"/>
                <a:ea typeface="Calibri" panose="020F0502020204030204" pitchFamily="34" charset="0"/>
                <a:cs typeface="Times New Roman" panose="02020603050405020304" pitchFamily="18" charset="0"/>
              </a:rPr>
              <a:t> oslobođenog joda do promene boje iz plave u bezbojnu.</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latin typeface="Arial" panose="020B0604020202020204" pitchFamily="34" charset="0"/>
                <a:ea typeface="Calibri" panose="020F0502020204030204" pitchFamily="34" charset="0"/>
                <a:cs typeface="Times New Roman" panose="02020603050405020304" pitchFamily="18" charset="0"/>
              </a:rPr>
              <a:t>U praksi je uobičajeno da se stepen </a:t>
            </a:r>
            <a:r>
              <a:rPr lang="sr-Latn-RS" sz="2000" dirty="0" err="1">
                <a:latin typeface="Arial" panose="020B0604020202020204" pitchFamily="34" charset="0"/>
                <a:ea typeface="Calibri" panose="020F0502020204030204" pitchFamily="34" charset="0"/>
                <a:cs typeface="Times New Roman" panose="02020603050405020304" pitchFamily="18" charset="0"/>
              </a:rPr>
              <a:t>užeženosti</a:t>
            </a:r>
            <a:r>
              <a:rPr lang="sr-Latn-RS" sz="2000" dirty="0">
                <a:latin typeface="Arial" panose="020B0604020202020204" pitchFamily="34" charset="0"/>
                <a:ea typeface="Calibri" panose="020F0502020204030204" pitchFamily="34" charset="0"/>
                <a:cs typeface="Times New Roman" panose="02020603050405020304" pitchFamily="18" charset="0"/>
              </a:rPr>
              <a:t> izražava kao </a:t>
            </a:r>
            <a:r>
              <a:rPr lang="sr-Latn-RS" sz="2000" dirty="0" err="1">
                <a:latin typeface="Arial" panose="020B0604020202020204" pitchFamily="34" charset="0"/>
                <a:ea typeface="Calibri" panose="020F0502020204030204" pitchFamily="34" charset="0"/>
                <a:cs typeface="Times New Roman" panose="02020603050405020304" pitchFamily="18" charset="0"/>
              </a:rPr>
              <a:t>peroksidni</a:t>
            </a:r>
            <a:r>
              <a:rPr lang="sr-Latn-RS" sz="2000" dirty="0">
                <a:latin typeface="Arial" panose="020B0604020202020204" pitchFamily="34" charset="0"/>
                <a:ea typeface="Calibri" panose="020F0502020204030204" pitchFamily="34" charset="0"/>
                <a:cs typeface="Times New Roman" panose="02020603050405020304" pitchFamily="18" charset="0"/>
              </a:rPr>
              <a:t> broj.</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b="1" dirty="0">
                <a:latin typeface="Arial" panose="020B0604020202020204" pitchFamily="34" charset="0"/>
                <a:ea typeface="Calibri" panose="020F0502020204030204" pitchFamily="34" charset="0"/>
                <a:cs typeface="Times New Roman" panose="02020603050405020304" pitchFamily="18" charset="0"/>
              </a:rPr>
              <a:t>Obavezan parametar pri proceni kvaliteta uljanih sačmi i pogača predstavlja aktivnost </a:t>
            </a:r>
            <a:r>
              <a:rPr lang="sr-Latn-RS" sz="2000" b="1" dirty="0" err="1">
                <a:latin typeface="Arial" panose="020B0604020202020204" pitchFamily="34" charset="0"/>
                <a:ea typeface="Calibri" panose="020F0502020204030204" pitchFamily="34" charset="0"/>
                <a:cs typeface="Times New Roman" panose="02020603050405020304" pitchFamily="18" charset="0"/>
              </a:rPr>
              <a:t>ureaze</a:t>
            </a:r>
            <a:r>
              <a:rPr lang="sr-Latn-RS" sz="2000" dirty="0">
                <a:latin typeface="Arial" panose="020B0604020202020204" pitchFamily="34" charset="0"/>
                <a:ea typeface="Calibri" panose="020F0502020204030204" pitchFamily="34" charset="0"/>
                <a:cs typeface="Times New Roman" panose="02020603050405020304" pitchFamily="18" charset="0"/>
              </a:rPr>
              <a:t> (maksimalne vrednosti za pojedina </a:t>
            </a:r>
            <a:r>
              <a:rPr lang="sr-Latn-RS" sz="2000" dirty="0" err="1">
                <a:latin typeface="Arial" panose="020B0604020202020204" pitchFamily="34" charset="0"/>
                <a:ea typeface="Calibri" panose="020F0502020204030204" pitchFamily="34" charset="0"/>
                <a:cs typeface="Times New Roman" panose="02020603050405020304" pitchFamily="18" charset="0"/>
              </a:rPr>
              <a:t>hraniva</a:t>
            </a:r>
            <a:r>
              <a:rPr lang="sr-Latn-RS" sz="2000" dirty="0">
                <a:latin typeface="Arial" panose="020B0604020202020204" pitchFamily="34" charset="0"/>
                <a:ea typeface="Calibri" panose="020F0502020204030204" pitchFamily="34" charset="0"/>
                <a:cs typeface="Times New Roman" panose="02020603050405020304" pitchFamily="18" charset="0"/>
              </a:rPr>
              <a:t> prikazane su u tabeli 25).</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03194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18C373-850B-4EEF-A98E-9D7F62359C08}"/>
              </a:ext>
            </a:extLst>
          </p:cNvPr>
          <p:cNvSpPr/>
          <p:nvPr/>
        </p:nvSpPr>
        <p:spPr>
          <a:xfrm>
            <a:off x="1859666" y="252478"/>
            <a:ext cx="8472668" cy="461665"/>
          </a:xfrm>
          <a:prstGeom prst="rect">
            <a:avLst/>
          </a:prstGeom>
        </p:spPr>
        <p:txBody>
          <a:bodyPr wrap="square">
            <a:spAutoFit/>
          </a:bodyPr>
          <a:lstStyle/>
          <a:p>
            <a:r>
              <a:rPr lang="sr-Latn-RS" sz="2400" b="1" i="1" dirty="0">
                <a:latin typeface="Arial" panose="020B0604020202020204" pitchFamily="34" charset="0"/>
                <a:ea typeface="Calibri" panose="020F0502020204030204" pitchFamily="34" charset="0"/>
              </a:rPr>
              <a:t>Tabela 25.</a:t>
            </a:r>
            <a:r>
              <a:rPr lang="sr-Latn-RS" sz="2400" b="1" dirty="0">
                <a:latin typeface="Arial" panose="020B0604020202020204" pitchFamily="34" charset="0"/>
                <a:ea typeface="Calibri" panose="020F0502020204030204" pitchFamily="34" charset="0"/>
              </a:rPr>
              <a:t> </a:t>
            </a:r>
            <a:r>
              <a:rPr lang="sr-Latn-RS" sz="2400" dirty="0">
                <a:latin typeface="Arial" panose="020B0604020202020204" pitchFamily="34" charset="0"/>
                <a:ea typeface="Calibri" panose="020F0502020204030204" pitchFamily="34" charset="0"/>
              </a:rPr>
              <a:t>Aktivnost ureaze u uljanim sačmama i pogačama</a:t>
            </a:r>
            <a:endParaRPr lang="en-US" sz="2400" dirty="0"/>
          </a:p>
        </p:txBody>
      </p:sp>
      <p:graphicFrame>
        <p:nvGraphicFramePr>
          <p:cNvPr id="3" name="Table 2">
            <a:extLst>
              <a:ext uri="{FF2B5EF4-FFF2-40B4-BE49-F238E27FC236}">
                <a16:creationId xmlns:a16="http://schemas.microsoft.com/office/drawing/2014/main" id="{971400A4-AE84-4358-AFF5-36C68A9ACAAA}"/>
              </a:ext>
            </a:extLst>
          </p:cNvPr>
          <p:cNvGraphicFramePr>
            <a:graphicFrameLocks noGrp="1"/>
          </p:cNvGraphicFramePr>
          <p:nvPr>
            <p:extLst>
              <p:ext uri="{D42A27DB-BD31-4B8C-83A1-F6EECF244321}">
                <p14:modId xmlns:p14="http://schemas.microsoft.com/office/powerpoint/2010/main" val="983778467"/>
              </p:ext>
            </p:extLst>
          </p:nvPr>
        </p:nvGraphicFramePr>
        <p:xfrm>
          <a:off x="428264" y="969898"/>
          <a:ext cx="11227442" cy="1781556"/>
        </p:xfrm>
        <a:graphic>
          <a:graphicData uri="http://schemas.openxmlformats.org/drawingml/2006/table">
            <a:tbl>
              <a:tblPr firstRow="1" firstCol="1" bandRow="1">
                <a:tableStyleId>{5C22544A-7EE6-4342-B048-85BDC9FD1C3A}</a:tableStyleId>
              </a:tblPr>
              <a:tblGrid>
                <a:gridCol w="6716470">
                  <a:extLst>
                    <a:ext uri="{9D8B030D-6E8A-4147-A177-3AD203B41FA5}">
                      <a16:colId xmlns:a16="http://schemas.microsoft.com/office/drawing/2014/main" val="95783172"/>
                    </a:ext>
                  </a:extLst>
                </a:gridCol>
                <a:gridCol w="4510972">
                  <a:extLst>
                    <a:ext uri="{9D8B030D-6E8A-4147-A177-3AD203B41FA5}">
                      <a16:colId xmlns:a16="http://schemas.microsoft.com/office/drawing/2014/main" val="2285584287"/>
                    </a:ext>
                  </a:extLst>
                </a:gridCol>
              </a:tblGrid>
              <a:tr h="189865">
                <a:tc>
                  <a:txBody>
                    <a:bodyPr/>
                    <a:lstStyle/>
                    <a:p>
                      <a:pPr algn="ctr">
                        <a:lnSpc>
                          <a:spcPct val="115000"/>
                        </a:lnSpc>
                        <a:spcAft>
                          <a:spcPts val="0"/>
                        </a:spcAft>
                      </a:pPr>
                      <a:r>
                        <a:rPr lang="sr-Latn-RS" sz="1800" dirty="0">
                          <a:effectLst/>
                        </a:rPr>
                        <a:t>Vrsta pogače ili sačme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800">
                          <a:effectLst/>
                        </a:rPr>
                        <a:t>Aktivnost ureaze najviše Ng/min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9824921"/>
                  </a:ext>
                </a:extLst>
              </a:tr>
              <a:tr h="189865">
                <a:tc>
                  <a:txBody>
                    <a:bodyPr/>
                    <a:lstStyle/>
                    <a:p>
                      <a:pPr>
                        <a:lnSpc>
                          <a:spcPct val="115000"/>
                        </a:lnSpc>
                        <a:spcAft>
                          <a:spcPts val="0"/>
                        </a:spcAft>
                      </a:pPr>
                      <a:r>
                        <a:rPr lang="sr-Latn-RS" sz="1800" dirty="0">
                          <a:effectLst/>
                        </a:rPr>
                        <a:t>Pogača od soje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800">
                          <a:effectLst/>
                        </a:rPr>
                        <a:t>0,50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44243995"/>
                  </a:ext>
                </a:extLst>
              </a:tr>
              <a:tr h="181610">
                <a:tc>
                  <a:txBody>
                    <a:bodyPr/>
                    <a:lstStyle/>
                    <a:p>
                      <a:pPr>
                        <a:lnSpc>
                          <a:spcPct val="115000"/>
                        </a:lnSpc>
                        <a:spcAft>
                          <a:spcPts val="0"/>
                        </a:spcAft>
                      </a:pPr>
                      <a:r>
                        <a:rPr lang="sr-Latn-RS" sz="1800" dirty="0">
                          <a:effectLst/>
                        </a:rPr>
                        <a:t>Sačma od oljuštenog zrna soje - I kvalitet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800">
                          <a:effectLst/>
                        </a:rPr>
                        <a:t>0,50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3134452"/>
                  </a:ext>
                </a:extLst>
              </a:tr>
              <a:tr h="189865">
                <a:tc>
                  <a:txBody>
                    <a:bodyPr/>
                    <a:lstStyle/>
                    <a:p>
                      <a:pPr>
                        <a:lnSpc>
                          <a:spcPct val="115000"/>
                        </a:lnSpc>
                        <a:spcAft>
                          <a:spcPts val="0"/>
                        </a:spcAft>
                      </a:pPr>
                      <a:r>
                        <a:rPr lang="sr-Latn-RS" sz="1800">
                          <a:effectLst/>
                        </a:rPr>
                        <a:t>Sačma od oljuštenog zrna soje E-kvalitet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800" dirty="0">
                          <a:effectLst/>
                        </a:rPr>
                        <a:t>0,50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7628530"/>
                  </a:ext>
                </a:extLst>
              </a:tr>
              <a:tr h="112395">
                <a:tc>
                  <a:txBody>
                    <a:bodyPr/>
                    <a:lstStyle/>
                    <a:p>
                      <a:pPr>
                        <a:lnSpc>
                          <a:spcPct val="115000"/>
                        </a:lnSpc>
                        <a:spcAft>
                          <a:spcPts val="0"/>
                        </a:spcAft>
                      </a:pPr>
                      <a:r>
                        <a:rPr lang="sr-Latn-RS" sz="1800">
                          <a:effectLst/>
                        </a:rPr>
                        <a:t>Sačma od delimično oljuštenog zrna soje - II kvalitet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800" dirty="0">
                          <a:effectLst/>
                        </a:rPr>
                        <a:t>0,50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18211629"/>
                  </a:ext>
                </a:extLst>
              </a:tr>
              <a:tr h="181610">
                <a:tc>
                  <a:txBody>
                    <a:bodyPr/>
                    <a:lstStyle/>
                    <a:p>
                      <a:pPr>
                        <a:lnSpc>
                          <a:spcPct val="115000"/>
                        </a:lnSpc>
                        <a:spcAft>
                          <a:spcPts val="0"/>
                        </a:spcAft>
                      </a:pPr>
                      <a:r>
                        <a:rPr lang="sr-Latn-RS" sz="1800">
                          <a:effectLst/>
                        </a:rPr>
                        <a:t>Sačma od neoljuštenog zrna soje – III kvalitet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800" dirty="0">
                          <a:effectLst/>
                        </a:rPr>
                        <a:t>0,50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78419832"/>
                  </a:ext>
                </a:extLst>
              </a:tr>
            </a:tbl>
          </a:graphicData>
        </a:graphic>
      </p:graphicFrame>
      <p:sp>
        <p:nvSpPr>
          <p:cNvPr id="4" name="Rectangle 3">
            <a:extLst>
              <a:ext uri="{FF2B5EF4-FFF2-40B4-BE49-F238E27FC236}">
                <a16:creationId xmlns:a16="http://schemas.microsoft.com/office/drawing/2014/main" id="{8F6098BA-01A1-4486-9AC1-228DC2607F1E}"/>
              </a:ext>
            </a:extLst>
          </p:cNvPr>
          <p:cNvSpPr/>
          <p:nvPr/>
        </p:nvSpPr>
        <p:spPr>
          <a:xfrm>
            <a:off x="1099596" y="3730043"/>
            <a:ext cx="10266744" cy="2270173"/>
          </a:xfrm>
          <a:prstGeom prst="rect">
            <a:avLst/>
          </a:prstGeom>
        </p:spPr>
        <p:txBody>
          <a:bodyPr wrap="square">
            <a:spAutoFit/>
          </a:bodyPr>
          <a:lstStyle/>
          <a:p>
            <a:pPr>
              <a:lnSpc>
                <a:spcPct val="115000"/>
              </a:lnSpc>
              <a:spcBef>
                <a:spcPts val="1200"/>
              </a:spcBef>
              <a:spcAft>
                <a:spcPts val="60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NUTRITIVNA SVOJSTVA ULJANIH SAČMI I POGAČA</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sr-Latn-RS" sz="2000" dirty="0">
                <a:latin typeface="Arial" panose="020B0604020202020204" pitchFamily="34" charset="0"/>
                <a:ea typeface="Calibri" panose="020F0502020204030204" pitchFamily="34" charset="0"/>
                <a:cs typeface="Times New Roman" panose="02020603050405020304" pitchFamily="18" charset="0"/>
              </a:rPr>
              <a:t>Pored organoleptičkog pregleda i hemijskih analiza uljanih sačmi i pogača, detaljniji uvid u njihov kvalitet može se dobiti na osnovu hemijske analize. Pri tome se razmatra sadržaj osnovnih hranljivih materija dobijenih na osnovu Weende postupka, dok je u nekim slučajevima potrebno utvrditi i sadržaj ureaze. Navedeni parametri kvaliteta određeni su zakonskom regulativom (predstavljeno u prilogu na kraju Praktikuma).</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33614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50F9AA-3B57-45F9-9154-7BA639B3A87A}"/>
              </a:ext>
            </a:extLst>
          </p:cNvPr>
          <p:cNvSpPr/>
          <p:nvPr/>
        </p:nvSpPr>
        <p:spPr>
          <a:xfrm>
            <a:off x="1723620" y="126230"/>
            <a:ext cx="8984575" cy="646331"/>
          </a:xfrm>
          <a:prstGeom prst="rect">
            <a:avLst/>
          </a:prstGeom>
          <a:solidFill>
            <a:schemeClr val="accent6">
              <a:lumMod val="60000"/>
              <a:lumOff val="40000"/>
            </a:schemeClr>
          </a:solidFill>
        </p:spPr>
        <p:txBody>
          <a:bodyPr wrap="none">
            <a:spAutoFit/>
          </a:bodyPr>
          <a:lstStyle/>
          <a:p>
            <a:r>
              <a:rPr lang="en-US" sz="3600" dirty="0"/>
              <a:t>PREGLED I OCENJIVANJE BRA</a:t>
            </a:r>
            <a:r>
              <a:rPr lang="sr-Latn-RS" sz="3600" dirty="0"/>
              <a:t>Š</a:t>
            </a:r>
            <a:r>
              <a:rPr lang="en-US" sz="3600" dirty="0"/>
              <a:t>NASTIH HRANIVA</a:t>
            </a:r>
          </a:p>
        </p:txBody>
      </p:sp>
      <p:sp>
        <p:nvSpPr>
          <p:cNvPr id="3" name="Rectangle 2">
            <a:extLst>
              <a:ext uri="{FF2B5EF4-FFF2-40B4-BE49-F238E27FC236}">
                <a16:creationId xmlns:a16="http://schemas.microsoft.com/office/drawing/2014/main" id="{7FF136BE-5E7F-4E19-AE03-BBB7F8F8E5D2}"/>
              </a:ext>
            </a:extLst>
          </p:cNvPr>
          <p:cNvSpPr/>
          <p:nvPr/>
        </p:nvSpPr>
        <p:spPr>
          <a:xfrm>
            <a:off x="395468" y="2206380"/>
            <a:ext cx="11401063" cy="3015697"/>
          </a:xfrm>
          <a:prstGeom prst="rect">
            <a:avLst/>
          </a:prstGeom>
        </p:spPr>
        <p:txBody>
          <a:bodyPr wrap="square">
            <a:spAutoFit/>
          </a:bodyPr>
          <a:lstStyle/>
          <a:p>
            <a:pPr algn="just">
              <a:lnSpc>
                <a:spcPct val="115000"/>
              </a:lnSpc>
              <a:spcAft>
                <a:spcPts val="1000"/>
              </a:spcAft>
            </a:pPr>
            <a:r>
              <a:rPr lang="sr-Latn-RS" sz="3200" dirty="0">
                <a:latin typeface="Arial" panose="020B0604020202020204" pitchFamily="34" charset="0"/>
                <a:ea typeface="Calibri" panose="020F0502020204030204" pitchFamily="34" charset="0"/>
                <a:cs typeface="Times New Roman" panose="02020603050405020304" pitchFamily="18" charset="0"/>
              </a:rPr>
              <a:t>Brašnasta hraniva primarno predstavljaju sporedne proizvode mlinske industrije, ali u širem smislu mogu da obuhvate sva hraniva koja pre upotrebe podležu procesu mlevenja.</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3200" i="1" dirty="0">
                <a:latin typeface="Arial" panose="020B0604020202020204" pitchFamily="34" charset="0"/>
                <a:ea typeface="Calibri" panose="020F0502020204030204" pitchFamily="34" charset="0"/>
                <a:cs typeface="Times New Roman" panose="02020603050405020304" pitchFamily="18" charset="0"/>
              </a:rPr>
              <a:t>*Za pregled i ocenjivanje brašnastih hraniva najčešće se koristi organoleptički pregled, a često i druge metode.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3807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DEDF35-8D63-413E-B08E-968648D57979}"/>
              </a:ext>
            </a:extLst>
          </p:cNvPr>
          <p:cNvSpPr/>
          <p:nvPr/>
        </p:nvSpPr>
        <p:spPr>
          <a:xfrm>
            <a:off x="135036" y="671691"/>
            <a:ext cx="11921924" cy="6186309"/>
          </a:xfrm>
          <a:prstGeom prst="rect">
            <a:avLst/>
          </a:prstGeom>
        </p:spPr>
        <p:txBody>
          <a:bodyPr wrap="square">
            <a:spAutoFit/>
          </a:bodyPr>
          <a:lstStyle/>
          <a:p>
            <a:pPr algn="just"/>
            <a:r>
              <a:rPr lang="en-US" sz="2200" b="1" dirty="0" err="1"/>
              <a:t>Boja</a:t>
            </a:r>
            <a:r>
              <a:rPr lang="en-US" sz="2200" dirty="0"/>
              <a:t> </a:t>
            </a:r>
            <a:r>
              <a:rPr lang="en-US" sz="2200" dirty="0" err="1"/>
              <a:t>brašnastih</a:t>
            </a:r>
            <a:r>
              <a:rPr lang="en-US" sz="2200" dirty="0"/>
              <a:t> </a:t>
            </a:r>
            <a:r>
              <a:rPr lang="en-US" sz="2200" dirty="0" err="1"/>
              <a:t>hraniva</a:t>
            </a:r>
            <a:r>
              <a:rPr lang="en-US" sz="2200" dirty="0"/>
              <a:t> </a:t>
            </a:r>
            <a:r>
              <a:rPr lang="en-US" sz="2200" dirty="0" err="1"/>
              <a:t>zavisi</a:t>
            </a:r>
            <a:r>
              <a:rPr lang="en-US" sz="2200" dirty="0"/>
              <a:t> od </a:t>
            </a:r>
            <a:r>
              <a:rPr lang="en-US" sz="2200" dirty="0" err="1"/>
              <a:t>sirovine</a:t>
            </a:r>
            <a:r>
              <a:rPr lang="en-US" sz="2200" dirty="0"/>
              <a:t> od </a:t>
            </a:r>
            <a:r>
              <a:rPr lang="en-US" sz="2200" dirty="0" err="1"/>
              <a:t>koje</a:t>
            </a:r>
            <a:r>
              <a:rPr lang="en-US" sz="2200" dirty="0"/>
              <a:t> </a:t>
            </a:r>
            <a:r>
              <a:rPr lang="en-US" sz="2200" dirty="0" err="1"/>
              <a:t>potiče</a:t>
            </a:r>
            <a:r>
              <a:rPr lang="en-US" sz="2200" dirty="0"/>
              <a:t>, a </a:t>
            </a:r>
            <a:r>
              <a:rPr lang="en-US" sz="2200" dirty="0" err="1"/>
              <a:t>najčešće</a:t>
            </a:r>
            <a:r>
              <a:rPr lang="en-US" sz="2200" dirty="0"/>
              <a:t> je </a:t>
            </a:r>
            <a:r>
              <a:rPr lang="en-US" sz="2200" dirty="0" err="1"/>
              <a:t>bele</a:t>
            </a:r>
            <a:r>
              <a:rPr lang="en-US" sz="2200" dirty="0"/>
              <a:t> do </a:t>
            </a:r>
            <a:r>
              <a:rPr lang="en-US" sz="2200" dirty="0" err="1"/>
              <a:t>žućkaste</a:t>
            </a:r>
            <a:r>
              <a:rPr lang="en-US" sz="2200" dirty="0"/>
              <a:t>. </a:t>
            </a:r>
            <a:r>
              <a:rPr lang="en-US" sz="2200" dirty="0" err="1"/>
              <a:t>Boja</a:t>
            </a:r>
            <a:r>
              <a:rPr lang="en-US" sz="2200" dirty="0"/>
              <a:t> </a:t>
            </a:r>
            <a:r>
              <a:rPr lang="en-US" sz="2200" dirty="0" err="1"/>
              <a:t>varira</a:t>
            </a:r>
            <a:r>
              <a:rPr lang="en-US" sz="2200" dirty="0"/>
              <a:t> od </a:t>
            </a:r>
            <a:r>
              <a:rPr lang="en-US" sz="2200" dirty="0" err="1"/>
              <a:t>belo</a:t>
            </a:r>
            <a:r>
              <a:rPr lang="en-US" sz="2200" dirty="0"/>
              <a:t> </a:t>
            </a:r>
            <a:r>
              <a:rPr lang="en-US" sz="2200" dirty="0" err="1"/>
              <a:t>žute</a:t>
            </a:r>
            <a:r>
              <a:rPr lang="en-US" sz="2200" dirty="0"/>
              <a:t> (</a:t>
            </a:r>
            <a:r>
              <a:rPr lang="en-US" sz="2200" dirty="0" err="1"/>
              <a:t>lupina</a:t>
            </a:r>
            <a:r>
              <a:rPr lang="en-US" sz="2200" dirty="0"/>
              <a:t>, </a:t>
            </a:r>
            <a:r>
              <a:rPr lang="en-US" sz="2200" dirty="0" err="1"/>
              <a:t>kukuruz</a:t>
            </a:r>
            <a:r>
              <a:rPr lang="en-US" sz="2200" dirty="0"/>
              <a:t>) </a:t>
            </a:r>
            <a:r>
              <a:rPr lang="en-US" sz="2200" dirty="0" err="1"/>
              <a:t>i</a:t>
            </a:r>
            <a:r>
              <a:rPr lang="en-US" sz="2200" dirty="0"/>
              <a:t> </a:t>
            </a:r>
            <a:r>
              <a:rPr lang="en-US" sz="2200" dirty="0" err="1"/>
              <a:t>tamnije</a:t>
            </a:r>
            <a:r>
              <a:rPr lang="en-US" sz="2200" dirty="0"/>
              <a:t> </a:t>
            </a:r>
            <a:r>
              <a:rPr lang="en-US" sz="2200" dirty="0" err="1"/>
              <a:t>žute</a:t>
            </a:r>
            <a:r>
              <a:rPr lang="en-US" sz="2200" dirty="0"/>
              <a:t> (</a:t>
            </a:r>
            <a:r>
              <a:rPr lang="en-US" sz="2200" dirty="0" err="1"/>
              <a:t>ječam</a:t>
            </a:r>
            <a:r>
              <a:rPr lang="en-US" sz="2200" dirty="0"/>
              <a:t>), </a:t>
            </a:r>
            <a:r>
              <a:rPr lang="en-US" sz="2200" dirty="0" err="1"/>
              <a:t>preko</a:t>
            </a:r>
            <a:r>
              <a:rPr lang="en-US" sz="2200" dirty="0"/>
              <a:t> </a:t>
            </a:r>
            <a:r>
              <a:rPr lang="en-US" sz="2200" dirty="0" err="1"/>
              <a:t>svetlo</a:t>
            </a:r>
            <a:r>
              <a:rPr lang="en-US" sz="2200" dirty="0"/>
              <a:t> </a:t>
            </a:r>
            <a:r>
              <a:rPr lang="en-US" sz="2200" dirty="0" err="1"/>
              <a:t>mrke</a:t>
            </a:r>
            <a:r>
              <a:rPr lang="en-US" sz="2200" dirty="0"/>
              <a:t> do </a:t>
            </a:r>
            <a:r>
              <a:rPr lang="en-US" sz="2200" dirty="0" err="1"/>
              <a:t>crvenkasto</a:t>
            </a:r>
            <a:r>
              <a:rPr lang="en-US" sz="2200" dirty="0"/>
              <a:t> </a:t>
            </a:r>
            <a:r>
              <a:rPr lang="en-US" sz="2200" dirty="0" err="1"/>
              <a:t>žute</a:t>
            </a:r>
            <a:r>
              <a:rPr lang="en-US" sz="2200" dirty="0"/>
              <a:t> (</a:t>
            </a:r>
            <a:r>
              <a:rPr lang="en-US" sz="2200" dirty="0" err="1"/>
              <a:t>pšenica</a:t>
            </a:r>
            <a:r>
              <a:rPr lang="en-US" sz="2200" dirty="0"/>
              <a:t>), </a:t>
            </a:r>
            <a:r>
              <a:rPr lang="en-US" sz="2200" dirty="0" err="1"/>
              <a:t>zeleno</a:t>
            </a:r>
            <a:r>
              <a:rPr lang="en-US" sz="2200" dirty="0"/>
              <a:t> </a:t>
            </a:r>
            <a:r>
              <a:rPr lang="en-US" sz="2200" dirty="0" err="1"/>
              <a:t>žute</a:t>
            </a:r>
            <a:r>
              <a:rPr lang="en-US" sz="2200" dirty="0"/>
              <a:t> (</a:t>
            </a:r>
            <a:r>
              <a:rPr lang="en-US" sz="2200" dirty="0" err="1"/>
              <a:t>prosa</a:t>
            </a:r>
            <a:r>
              <a:rPr lang="en-US" sz="2200" dirty="0"/>
              <a:t>) </a:t>
            </a:r>
            <a:r>
              <a:rPr lang="en-US" sz="2200" dirty="0" err="1"/>
              <a:t>i</a:t>
            </a:r>
            <a:r>
              <a:rPr lang="en-US" sz="2200" dirty="0"/>
              <a:t> </a:t>
            </a:r>
            <a:r>
              <a:rPr lang="en-US" sz="2200" dirty="0" err="1"/>
              <a:t>sivozelene</a:t>
            </a:r>
            <a:r>
              <a:rPr lang="en-US" sz="2200" dirty="0"/>
              <a:t> (</a:t>
            </a:r>
            <a:r>
              <a:rPr lang="en-US" sz="2200" dirty="0" err="1"/>
              <a:t>grahorica</a:t>
            </a:r>
            <a:r>
              <a:rPr lang="en-US" sz="2200" dirty="0"/>
              <a:t> </a:t>
            </a:r>
            <a:r>
              <a:rPr lang="en-US" sz="2200" dirty="0" err="1"/>
              <a:t>i</a:t>
            </a:r>
            <a:r>
              <a:rPr lang="en-US" sz="2200" dirty="0"/>
              <a:t> </a:t>
            </a:r>
            <a:r>
              <a:rPr lang="en-US" sz="2200" dirty="0" err="1"/>
              <a:t>grašak</a:t>
            </a:r>
            <a:r>
              <a:rPr lang="en-US" sz="2200" dirty="0"/>
              <a:t>) pa </a:t>
            </a:r>
            <a:r>
              <a:rPr lang="en-US" sz="2200" dirty="0" err="1"/>
              <a:t>sve</a:t>
            </a:r>
            <a:r>
              <a:rPr lang="en-US" sz="2200" dirty="0"/>
              <a:t> do </a:t>
            </a:r>
            <a:r>
              <a:rPr lang="en-US" sz="2200" dirty="0" err="1"/>
              <a:t>sivomrke</a:t>
            </a:r>
            <a:r>
              <a:rPr lang="en-US" sz="2200" dirty="0"/>
              <a:t> (</a:t>
            </a:r>
            <a:r>
              <a:rPr lang="en-US" sz="2200" dirty="0" err="1"/>
              <a:t>raž</a:t>
            </a:r>
            <a:r>
              <a:rPr lang="en-US" sz="2200" dirty="0"/>
              <a:t>). </a:t>
            </a:r>
            <a:r>
              <a:rPr lang="en-US" sz="2200" dirty="0" err="1"/>
              <a:t>Boja</a:t>
            </a:r>
            <a:r>
              <a:rPr lang="en-US" sz="2200" dirty="0"/>
              <a:t> </a:t>
            </a:r>
            <a:r>
              <a:rPr lang="en-US" sz="2200" dirty="0" err="1"/>
              <a:t>mekinja</a:t>
            </a:r>
            <a:r>
              <a:rPr lang="en-US" sz="2200" dirty="0"/>
              <a:t> </a:t>
            </a:r>
            <a:r>
              <a:rPr lang="en-US" sz="2200" dirty="0" err="1"/>
              <a:t>može</a:t>
            </a:r>
            <a:r>
              <a:rPr lang="en-US" sz="2200" dirty="0"/>
              <a:t> </a:t>
            </a:r>
            <a:r>
              <a:rPr lang="en-US" sz="2200" dirty="0" err="1"/>
              <a:t>biti</a:t>
            </a:r>
            <a:r>
              <a:rPr lang="en-US" sz="2200" dirty="0"/>
              <a:t> </a:t>
            </a:r>
            <a:r>
              <a:rPr lang="en-US" sz="2200" dirty="0" err="1"/>
              <a:t>sivožute</a:t>
            </a:r>
            <a:r>
              <a:rPr lang="en-US" sz="2200" dirty="0"/>
              <a:t> </a:t>
            </a:r>
            <a:r>
              <a:rPr lang="en-US" sz="2200" dirty="0" err="1"/>
              <a:t>i</a:t>
            </a:r>
            <a:r>
              <a:rPr lang="en-US" sz="2200" dirty="0"/>
              <a:t> </a:t>
            </a:r>
            <a:r>
              <a:rPr lang="en-US" sz="2200" dirty="0" err="1"/>
              <a:t>svetlo</a:t>
            </a:r>
            <a:r>
              <a:rPr lang="en-US" sz="2200" dirty="0"/>
              <a:t> </a:t>
            </a:r>
            <a:r>
              <a:rPr lang="en-US" sz="2200" dirty="0" err="1"/>
              <a:t>mrke</a:t>
            </a:r>
            <a:r>
              <a:rPr lang="en-US" sz="2200" dirty="0"/>
              <a:t> (</a:t>
            </a:r>
            <a:r>
              <a:rPr lang="en-US" sz="2200" dirty="0" err="1"/>
              <a:t>pšenične</a:t>
            </a:r>
            <a:r>
              <a:rPr lang="en-US" sz="2200" dirty="0"/>
              <a:t>), </a:t>
            </a:r>
            <a:r>
              <a:rPr lang="en-US" sz="2200" dirty="0" err="1"/>
              <a:t>odnosno</a:t>
            </a:r>
            <a:r>
              <a:rPr lang="en-US" sz="2200" dirty="0"/>
              <a:t> </a:t>
            </a:r>
            <a:r>
              <a:rPr lang="en-US" sz="2200" dirty="0" err="1"/>
              <a:t>sivomrke</a:t>
            </a:r>
            <a:r>
              <a:rPr lang="en-US" sz="2200" dirty="0"/>
              <a:t> </a:t>
            </a:r>
            <a:r>
              <a:rPr lang="en-US" sz="2200" dirty="0" err="1"/>
              <a:t>i</a:t>
            </a:r>
            <a:r>
              <a:rPr lang="en-US" sz="2200" dirty="0"/>
              <a:t> </a:t>
            </a:r>
            <a:r>
              <a:rPr lang="en-US" sz="2200" dirty="0" err="1"/>
              <a:t>zelenkaste</a:t>
            </a:r>
            <a:r>
              <a:rPr lang="en-US" sz="2200" dirty="0"/>
              <a:t> (</a:t>
            </a:r>
            <a:r>
              <a:rPr lang="en-US" sz="2200" dirty="0" err="1"/>
              <a:t>ražene</a:t>
            </a:r>
            <a:r>
              <a:rPr lang="en-US" sz="2200" dirty="0"/>
              <a:t>), </a:t>
            </a:r>
            <a:r>
              <a:rPr lang="en-US" sz="2200" dirty="0" err="1"/>
              <a:t>dok</a:t>
            </a:r>
            <a:r>
              <a:rPr lang="en-US" sz="2200" dirty="0"/>
              <a:t> je </a:t>
            </a:r>
            <a:r>
              <a:rPr lang="en-US" sz="2200" dirty="0" err="1"/>
              <a:t>boja</a:t>
            </a:r>
            <a:r>
              <a:rPr lang="en-US" sz="2200" dirty="0"/>
              <a:t> </a:t>
            </a:r>
            <a:r>
              <a:rPr lang="en-US" sz="2200" dirty="0" err="1"/>
              <a:t>pšeničnih</a:t>
            </a:r>
            <a:r>
              <a:rPr lang="en-US" sz="2200" dirty="0"/>
              <a:t> </a:t>
            </a:r>
            <a:r>
              <a:rPr lang="en-US" sz="2200" dirty="0" err="1"/>
              <a:t>klica</a:t>
            </a:r>
            <a:r>
              <a:rPr lang="en-US" sz="2200" dirty="0"/>
              <a:t> </a:t>
            </a:r>
            <a:r>
              <a:rPr lang="en-US" sz="2200" dirty="0" err="1"/>
              <a:t>svetložuta</a:t>
            </a:r>
            <a:r>
              <a:rPr lang="en-US" sz="2200" dirty="0"/>
              <a:t>. Do </a:t>
            </a:r>
            <a:r>
              <a:rPr lang="en-US" sz="2200" dirty="0" err="1"/>
              <a:t>promene</a:t>
            </a:r>
            <a:r>
              <a:rPr lang="en-US" sz="2200" dirty="0"/>
              <a:t> </a:t>
            </a:r>
            <a:r>
              <a:rPr lang="en-US" sz="2200" dirty="0" err="1"/>
              <a:t>boje</a:t>
            </a:r>
            <a:r>
              <a:rPr lang="en-US" sz="2200" dirty="0"/>
              <a:t> </a:t>
            </a:r>
            <a:r>
              <a:rPr lang="en-US" sz="2200" dirty="0" err="1"/>
              <a:t>dolazi</a:t>
            </a:r>
            <a:r>
              <a:rPr lang="en-US" sz="2200" dirty="0"/>
              <a:t> </a:t>
            </a:r>
            <a:r>
              <a:rPr lang="en-US" sz="2200" dirty="0" err="1"/>
              <a:t>usled</a:t>
            </a:r>
            <a:r>
              <a:rPr lang="en-US" sz="2200" dirty="0"/>
              <a:t> </a:t>
            </a:r>
            <a:r>
              <a:rPr lang="en-US" sz="2200" dirty="0" err="1"/>
              <a:t>dugog</a:t>
            </a:r>
            <a:r>
              <a:rPr lang="en-US" sz="2200" dirty="0"/>
              <a:t> </a:t>
            </a:r>
            <a:r>
              <a:rPr lang="en-US" sz="2200" dirty="0" err="1"/>
              <a:t>stajanja</a:t>
            </a:r>
            <a:r>
              <a:rPr lang="en-US" sz="2200" dirty="0"/>
              <a:t>, </a:t>
            </a:r>
            <a:r>
              <a:rPr lang="en-US" sz="2200" dirty="0" err="1"/>
              <a:t>prisustva</a:t>
            </a:r>
            <a:r>
              <a:rPr lang="en-US" sz="2200" dirty="0"/>
              <a:t> </a:t>
            </a:r>
            <a:r>
              <a:rPr lang="en-US" sz="2200" dirty="0" err="1"/>
              <a:t>stranih</a:t>
            </a:r>
            <a:r>
              <a:rPr lang="en-US" sz="2200" dirty="0"/>
              <a:t> </a:t>
            </a:r>
            <a:r>
              <a:rPr lang="en-US" sz="2200" dirty="0" err="1"/>
              <a:t>primesa</a:t>
            </a:r>
            <a:r>
              <a:rPr lang="en-US" sz="2200" dirty="0"/>
              <a:t>, </a:t>
            </a:r>
            <a:r>
              <a:rPr lang="en-US" sz="2200" dirty="0" err="1"/>
              <a:t>zagađenosti</a:t>
            </a:r>
            <a:r>
              <a:rPr lang="en-US" sz="2200" dirty="0"/>
              <a:t> </a:t>
            </a:r>
            <a:r>
              <a:rPr lang="en-US" sz="2200" dirty="0" err="1"/>
              <a:t>mikroorganizmima</a:t>
            </a:r>
            <a:r>
              <a:rPr lang="en-US" sz="2200" dirty="0"/>
              <a:t>, </a:t>
            </a:r>
            <a:r>
              <a:rPr lang="en-US" sz="2200" dirty="0" err="1"/>
              <a:t>kao</a:t>
            </a:r>
            <a:r>
              <a:rPr lang="en-US" sz="2200" dirty="0"/>
              <a:t> </a:t>
            </a:r>
            <a:r>
              <a:rPr lang="en-US" sz="2200" dirty="0" err="1"/>
              <a:t>i</a:t>
            </a:r>
            <a:r>
              <a:rPr lang="en-US" sz="2200" dirty="0"/>
              <a:t> </a:t>
            </a:r>
            <a:r>
              <a:rPr lang="en-US" sz="2200" dirty="0" err="1"/>
              <a:t>pri</a:t>
            </a:r>
            <a:r>
              <a:rPr lang="en-US" sz="2200" dirty="0"/>
              <a:t> </a:t>
            </a:r>
            <a:r>
              <a:rPr lang="en-US" sz="2200" dirty="0" err="1"/>
              <a:t>povećanju</a:t>
            </a:r>
            <a:r>
              <a:rPr lang="en-US" sz="2200" dirty="0"/>
              <a:t> </a:t>
            </a:r>
            <a:r>
              <a:rPr lang="en-US" sz="2200" dirty="0" err="1"/>
              <a:t>vlažnosti</a:t>
            </a:r>
            <a:r>
              <a:rPr lang="en-US" sz="2200" dirty="0"/>
              <a:t>. U </a:t>
            </a:r>
            <a:r>
              <a:rPr lang="en-US" sz="2200" dirty="0" err="1"/>
              <a:t>svim</a:t>
            </a:r>
            <a:r>
              <a:rPr lang="en-US" sz="2200" dirty="0"/>
              <a:t> </a:t>
            </a:r>
            <a:r>
              <a:rPr lang="en-US" sz="2200" dirty="0" err="1"/>
              <a:t>navedenim</a:t>
            </a:r>
            <a:r>
              <a:rPr lang="en-US" sz="2200" dirty="0"/>
              <a:t> </a:t>
            </a:r>
            <a:r>
              <a:rPr lang="en-US" sz="2200" dirty="0" err="1"/>
              <a:t>slučajevima</a:t>
            </a:r>
            <a:r>
              <a:rPr lang="en-US" sz="2200" dirty="0"/>
              <a:t> </a:t>
            </a:r>
            <a:r>
              <a:rPr lang="en-US" sz="2200" dirty="0" err="1"/>
              <a:t>boja</a:t>
            </a:r>
            <a:r>
              <a:rPr lang="en-US" sz="2200" dirty="0"/>
              <a:t> je </a:t>
            </a:r>
            <a:r>
              <a:rPr lang="en-US" sz="2200" dirty="0" err="1"/>
              <a:t>tamnija</a:t>
            </a:r>
            <a:r>
              <a:rPr lang="en-US" sz="2200" dirty="0"/>
              <a:t> od </a:t>
            </a:r>
            <a:r>
              <a:rPr lang="en-US" sz="2200" dirty="0" err="1"/>
              <a:t>normalne</a:t>
            </a:r>
            <a:r>
              <a:rPr lang="en-US" sz="2200" dirty="0"/>
              <a:t>, a </a:t>
            </a:r>
            <a:r>
              <a:rPr lang="en-US" sz="2200" dirty="0" err="1"/>
              <a:t>intenzitet</a:t>
            </a:r>
            <a:r>
              <a:rPr lang="en-US" sz="2200" dirty="0"/>
              <a:t> je </a:t>
            </a:r>
            <a:r>
              <a:rPr lang="en-US" sz="2200" dirty="0" err="1"/>
              <a:t>srazmeran</a:t>
            </a:r>
            <a:r>
              <a:rPr lang="en-US" sz="2200" dirty="0"/>
              <a:t> </a:t>
            </a:r>
            <a:r>
              <a:rPr lang="en-US" sz="2200" dirty="0" err="1"/>
              <a:t>promenama</a:t>
            </a:r>
            <a:r>
              <a:rPr lang="en-US" sz="2200" dirty="0"/>
              <a:t> </a:t>
            </a:r>
            <a:r>
              <a:rPr lang="en-US" sz="2200" dirty="0" err="1"/>
              <a:t>koje</a:t>
            </a:r>
            <a:r>
              <a:rPr lang="en-US" sz="2200" dirty="0"/>
              <a:t> se </a:t>
            </a:r>
            <a:r>
              <a:rPr lang="en-US" sz="2200" dirty="0" err="1"/>
              <a:t>događaju</a:t>
            </a:r>
            <a:r>
              <a:rPr lang="en-US" sz="2200" dirty="0"/>
              <a:t> </a:t>
            </a:r>
            <a:r>
              <a:rPr lang="en-US" sz="2200" dirty="0" err="1"/>
              <a:t>unutar</a:t>
            </a:r>
            <a:r>
              <a:rPr lang="en-US" sz="2200" dirty="0"/>
              <a:t> </a:t>
            </a:r>
            <a:r>
              <a:rPr lang="en-US" sz="2200" dirty="0" err="1"/>
              <a:t>hraniva</a:t>
            </a:r>
            <a:r>
              <a:rPr lang="en-US" sz="2200" dirty="0"/>
              <a:t>.</a:t>
            </a:r>
          </a:p>
          <a:p>
            <a:pPr algn="just"/>
            <a:endParaRPr lang="en-US" sz="2200" dirty="0"/>
          </a:p>
          <a:p>
            <a:pPr algn="just"/>
            <a:r>
              <a:rPr lang="en-US" sz="2200" b="1" dirty="0" err="1"/>
              <a:t>Miris</a:t>
            </a:r>
            <a:r>
              <a:rPr lang="en-US" sz="2200" b="1" dirty="0"/>
              <a:t> </a:t>
            </a:r>
            <a:r>
              <a:rPr lang="en-US" sz="2200" dirty="0" err="1"/>
              <a:t>svežih</a:t>
            </a:r>
            <a:r>
              <a:rPr lang="en-US" sz="2200" dirty="0"/>
              <a:t> </a:t>
            </a:r>
            <a:r>
              <a:rPr lang="en-US" sz="2200" dirty="0" err="1"/>
              <a:t>brašnastih</a:t>
            </a:r>
            <a:r>
              <a:rPr lang="en-US" sz="2200" dirty="0"/>
              <a:t> </a:t>
            </a:r>
            <a:r>
              <a:rPr lang="en-US" sz="2200" dirty="0" err="1"/>
              <a:t>hraniva</a:t>
            </a:r>
            <a:r>
              <a:rPr lang="en-US" sz="2200" dirty="0"/>
              <a:t> je </a:t>
            </a:r>
            <a:r>
              <a:rPr lang="en-US" sz="2200" dirty="0" err="1"/>
              <a:t>uglavnom</a:t>
            </a:r>
            <a:r>
              <a:rPr lang="en-US" sz="2200" dirty="0"/>
              <a:t> </a:t>
            </a:r>
            <a:r>
              <a:rPr lang="en-US" sz="2200" dirty="0" err="1"/>
              <a:t>prijatan</a:t>
            </a:r>
            <a:r>
              <a:rPr lang="en-US" sz="2200" dirty="0"/>
              <a:t>. </a:t>
            </a:r>
            <a:r>
              <a:rPr lang="en-US" sz="2200" dirty="0" err="1"/>
              <a:t>Promenjen</a:t>
            </a:r>
            <a:r>
              <a:rPr lang="en-US" sz="2200" dirty="0"/>
              <a:t> </a:t>
            </a:r>
            <a:r>
              <a:rPr lang="en-US" sz="2200" dirty="0" err="1"/>
              <a:t>miris</a:t>
            </a:r>
            <a:r>
              <a:rPr lang="en-US" sz="2200" dirty="0"/>
              <a:t> je </a:t>
            </a:r>
            <a:r>
              <a:rPr lang="en-US" sz="2200" dirty="0" err="1"/>
              <a:t>posledica</a:t>
            </a:r>
            <a:r>
              <a:rPr lang="en-US" sz="2200" dirty="0"/>
              <a:t> </a:t>
            </a:r>
            <a:r>
              <a:rPr lang="en-US" sz="2200" dirty="0" err="1"/>
              <a:t>različitih</a:t>
            </a:r>
            <a:r>
              <a:rPr lang="en-US" sz="2200" dirty="0"/>
              <a:t> </a:t>
            </a:r>
            <a:r>
              <a:rPr lang="en-US" sz="2200" dirty="0" err="1"/>
              <a:t>procesa</a:t>
            </a:r>
            <a:r>
              <a:rPr lang="en-US" sz="2200" dirty="0"/>
              <a:t> </a:t>
            </a:r>
            <a:r>
              <a:rPr lang="en-US" sz="2200" dirty="0" err="1"/>
              <a:t>razlaganja</a:t>
            </a:r>
            <a:r>
              <a:rPr lang="en-US" sz="2200" dirty="0"/>
              <a:t> </a:t>
            </a:r>
            <a:r>
              <a:rPr lang="en-US" sz="2200" dirty="0" err="1"/>
              <a:t>organske</a:t>
            </a:r>
            <a:r>
              <a:rPr lang="en-US" sz="2200" dirty="0"/>
              <a:t> </a:t>
            </a:r>
            <a:r>
              <a:rPr lang="en-US" sz="2200" dirty="0" err="1"/>
              <a:t>materije</a:t>
            </a:r>
            <a:r>
              <a:rPr lang="en-US" sz="2200" dirty="0"/>
              <a:t> (</a:t>
            </a:r>
            <a:r>
              <a:rPr lang="en-US" sz="2200" dirty="0" err="1"/>
              <a:t>kiselkast-razlaganje</a:t>
            </a:r>
            <a:r>
              <a:rPr lang="en-US" sz="2200" dirty="0"/>
              <a:t> </a:t>
            </a:r>
            <a:r>
              <a:rPr lang="en-US" sz="2200" dirty="0" err="1"/>
              <a:t>ugljenih</a:t>
            </a:r>
            <a:r>
              <a:rPr lang="en-US" sz="2200" dirty="0"/>
              <a:t> </a:t>
            </a:r>
            <a:r>
              <a:rPr lang="en-US" sz="2200" dirty="0" err="1"/>
              <a:t>hidrata</a:t>
            </a:r>
            <a:r>
              <a:rPr lang="en-US" sz="2200" dirty="0"/>
              <a:t>; </a:t>
            </a:r>
            <a:r>
              <a:rPr lang="en-US" sz="2200" dirty="0" err="1"/>
              <a:t>zagušljiv-razlaganje</a:t>
            </a:r>
            <a:r>
              <a:rPr lang="en-US" sz="2200" dirty="0"/>
              <a:t> </a:t>
            </a:r>
            <a:r>
              <a:rPr lang="en-US" sz="2200" dirty="0" err="1"/>
              <a:t>proteina</a:t>
            </a:r>
            <a:r>
              <a:rPr lang="en-US" sz="2200" dirty="0"/>
              <a:t>; </a:t>
            </a:r>
            <a:r>
              <a:rPr lang="en-US" sz="2200" dirty="0" err="1"/>
              <a:t>otužan-razlaganje</a:t>
            </a:r>
            <a:r>
              <a:rPr lang="en-US" sz="2200" dirty="0"/>
              <a:t> </a:t>
            </a:r>
            <a:r>
              <a:rPr lang="en-US" sz="2200" dirty="0" err="1"/>
              <a:t>masti</a:t>
            </a:r>
            <a:r>
              <a:rPr lang="en-US" sz="2200" dirty="0"/>
              <a:t>) </a:t>
            </a:r>
            <a:r>
              <a:rPr lang="en-US" sz="2200" dirty="0" err="1"/>
              <a:t>ili</a:t>
            </a:r>
            <a:r>
              <a:rPr lang="en-US" sz="2200" dirty="0"/>
              <a:t> </a:t>
            </a:r>
            <a:r>
              <a:rPr lang="en-US" sz="2200" dirty="0" err="1"/>
              <a:t>prisustva</a:t>
            </a:r>
            <a:r>
              <a:rPr lang="en-US" sz="2200" dirty="0"/>
              <a:t> </a:t>
            </a:r>
            <a:r>
              <a:rPr lang="en-US" sz="2200" dirty="0" err="1"/>
              <a:t>parazita</a:t>
            </a:r>
            <a:r>
              <a:rPr lang="en-US" sz="2200" dirty="0"/>
              <a:t> (</a:t>
            </a:r>
            <a:r>
              <a:rPr lang="en-US" sz="2200" dirty="0" err="1"/>
              <a:t>na</a:t>
            </a:r>
            <a:r>
              <a:rPr lang="en-US" sz="2200" dirty="0"/>
              <a:t> </a:t>
            </a:r>
            <a:r>
              <a:rPr lang="en-US" sz="2200" dirty="0" err="1"/>
              <a:t>miševinu</a:t>
            </a:r>
            <a:r>
              <a:rPr lang="en-US" sz="2200" dirty="0"/>
              <a:t> </a:t>
            </a:r>
            <a:r>
              <a:rPr lang="en-US" sz="2200" dirty="0" err="1"/>
              <a:t>ili</a:t>
            </a:r>
            <a:r>
              <a:rPr lang="en-US" sz="2200" dirty="0"/>
              <a:t> </a:t>
            </a:r>
            <a:r>
              <a:rPr lang="en-US" sz="2200" dirty="0" err="1"/>
              <a:t>izgoretinu</a:t>
            </a:r>
            <a:r>
              <a:rPr lang="en-US" sz="2200" dirty="0"/>
              <a:t>), </a:t>
            </a:r>
            <a:r>
              <a:rPr lang="en-US" sz="2200" dirty="0" err="1"/>
              <a:t>kao</a:t>
            </a:r>
            <a:r>
              <a:rPr lang="en-US" sz="2200" dirty="0"/>
              <a:t> </a:t>
            </a:r>
            <a:r>
              <a:rPr lang="en-US" sz="2200" dirty="0" err="1"/>
              <a:t>i</a:t>
            </a:r>
            <a:r>
              <a:rPr lang="en-US" sz="2200" dirty="0"/>
              <a:t> </a:t>
            </a:r>
            <a:r>
              <a:rPr lang="en-US" sz="2200" dirty="0" err="1"/>
              <a:t>stranih</a:t>
            </a:r>
            <a:r>
              <a:rPr lang="en-US" sz="2200" dirty="0"/>
              <a:t> </a:t>
            </a:r>
            <a:r>
              <a:rPr lang="en-US" sz="2200" dirty="0" err="1"/>
              <a:t>primesa</a:t>
            </a:r>
            <a:r>
              <a:rPr lang="en-US" sz="2200" dirty="0"/>
              <a:t> </a:t>
            </a:r>
            <a:r>
              <a:rPr lang="en-US" sz="2200" dirty="0" err="1"/>
              <a:t>svojstvenog</a:t>
            </a:r>
            <a:r>
              <a:rPr lang="en-US" sz="2200" dirty="0"/>
              <a:t> </a:t>
            </a:r>
            <a:r>
              <a:rPr lang="en-US" sz="2200" dirty="0" err="1"/>
              <a:t>mirisa</a:t>
            </a:r>
            <a:r>
              <a:rPr lang="en-US" sz="2200" dirty="0"/>
              <a:t>. </a:t>
            </a:r>
          </a:p>
          <a:p>
            <a:pPr algn="just"/>
            <a:endParaRPr lang="en-US" sz="2200" dirty="0"/>
          </a:p>
          <a:p>
            <a:pPr algn="just"/>
            <a:r>
              <a:rPr lang="en-US" sz="2200" b="1" dirty="0" err="1"/>
              <a:t>Ukus</a:t>
            </a:r>
            <a:r>
              <a:rPr lang="en-US" sz="2200" dirty="0"/>
              <a:t> </a:t>
            </a:r>
            <a:r>
              <a:rPr lang="en-US" sz="2200" dirty="0" err="1"/>
              <a:t>brašnastih</a:t>
            </a:r>
            <a:r>
              <a:rPr lang="en-US" sz="2200" dirty="0"/>
              <a:t> </a:t>
            </a:r>
            <a:r>
              <a:rPr lang="en-US" sz="2200" dirty="0" err="1"/>
              <a:t>hraniva</a:t>
            </a:r>
            <a:r>
              <a:rPr lang="en-US" sz="2200" dirty="0"/>
              <a:t> je </a:t>
            </a:r>
            <a:r>
              <a:rPr lang="en-US" sz="2200" dirty="0" err="1"/>
              <a:t>slatko</a:t>
            </a:r>
            <a:r>
              <a:rPr lang="en-US" sz="2200" dirty="0"/>
              <a:t> </a:t>
            </a:r>
            <a:r>
              <a:rPr lang="en-US" sz="2200" dirty="0" err="1"/>
              <a:t>mlečan</a:t>
            </a:r>
            <a:r>
              <a:rPr lang="en-US" sz="2200" dirty="0"/>
              <a:t>, </a:t>
            </a:r>
            <a:r>
              <a:rPr lang="en-US" sz="2200" dirty="0" err="1"/>
              <a:t>što</a:t>
            </a:r>
            <a:r>
              <a:rPr lang="en-US" sz="2200" dirty="0"/>
              <a:t> </a:t>
            </a:r>
            <a:r>
              <a:rPr lang="en-US" sz="2200" dirty="0" err="1"/>
              <a:t>ih</a:t>
            </a:r>
            <a:r>
              <a:rPr lang="en-US" sz="2200" dirty="0"/>
              <a:t> </a:t>
            </a:r>
            <a:r>
              <a:rPr lang="en-US" sz="2200" dirty="0" err="1"/>
              <a:t>svrstava</a:t>
            </a:r>
            <a:r>
              <a:rPr lang="en-US" sz="2200" dirty="0"/>
              <a:t> u </a:t>
            </a:r>
            <a:r>
              <a:rPr lang="en-US" sz="2200" dirty="0" err="1"/>
              <a:t>ukusna</a:t>
            </a:r>
            <a:r>
              <a:rPr lang="en-US" sz="2200" dirty="0"/>
              <a:t> </a:t>
            </a:r>
            <a:r>
              <a:rPr lang="en-US" sz="2200" dirty="0" err="1"/>
              <a:t>hraniva</a:t>
            </a:r>
            <a:r>
              <a:rPr lang="en-US" sz="2200" dirty="0"/>
              <a:t> </a:t>
            </a:r>
            <a:r>
              <a:rPr lang="en-US" sz="2200" dirty="0" err="1"/>
              <a:t>koja</a:t>
            </a:r>
            <a:r>
              <a:rPr lang="en-US" sz="2200" dirty="0"/>
              <a:t> </a:t>
            </a:r>
            <a:r>
              <a:rPr lang="en-US" sz="2200" dirty="0" err="1"/>
              <a:t>životinje</a:t>
            </a:r>
            <a:r>
              <a:rPr lang="en-US" sz="2200" dirty="0"/>
              <a:t> </a:t>
            </a:r>
            <a:r>
              <a:rPr lang="en-US" sz="2200" dirty="0" err="1"/>
              <a:t>rado</a:t>
            </a:r>
            <a:r>
              <a:rPr lang="en-US" sz="2200" dirty="0"/>
              <a:t> </a:t>
            </a:r>
            <a:r>
              <a:rPr lang="en-US" sz="2200" dirty="0" err="1"/>
              <a:t>konzumiraju</a:t>
            </a:r>
            <a:r>
              <a:rPr lang="en-US" sz="2200" dirty="0"/>
              <a:t>. </a:t>
            </a:r>
            <a:r>
              <a:rPr lang="en-US" sz="2200" dirty="0" err="1"/>
              <a:t>Bljutav</a:t>
            </a:r>
            <a:r>
              <a:rPr lang="en-US" sz="2200" dirty="0"/>
              <a:t> </a:t>
            </a:r>
            <a:r>
              <a:rPr lang="en-US" sz="2200" dirty="0" err="1"/>
              <a:t>ukus</a:t>
            </a:r>
            <a:r>
              <a:rPr lang="en-US" sz="2200" dirty="0"/>
              <a:t> (</a:t>
            </a:r>
            <a:r>
              <a:rPr lang="en-US" sz="2200" dirty="0" err="1"/>
              <a:t>na</a:t>
            </a:r>
            <a:r>
              <a:rPr lang="en-US" sz="2200" dirty="0"/>
              <a:t> </a:t>
            </a:r>
            <a:r>
              <a:rPr lang="en-US" sz="2200" dirty="0" err="1"/>
              <a:t>lepak</a:t>
            </a:r>
            <a:r>
              <a:rPr lang="en-US" sz="2200" dirty="0"/>
              <a:t>) </a:t>
            </a:r>
            <a:r>
              <a:rPr lang="en-US" sz="2200" dirty="0" err="1"/>
              <a:t>pokazuje</a:t>
            </a:r>
            <a:r>
              <a:rPr lang="en-US" sz="2200" dirty="0"/>
              <a:t> da se </a:t>
            </a:r>
            <a:r>
              <a:rPr lang="en-US" sz="2200" dirty="0" err="1"/>
              <a:t>radi</a:t>
            </a:r>
            <a:r>
              <a:rPr lang="en-US" sz="2200" dirty="0"/>
              <a:t> </a:t>
            </a:r>
            <a:r>
              <a:rPr lang="sr-Cyrl-RS" sz="2200" dirty="0"/>
              <a:t>о </a:t>
            </a:r>
            <a:r>
              <a:rPr lang="en-US" sz="2200" dirty="0" err="1"/>
              <a:t>hrani</a:t>
            </a:r>
            <a:r>
              <a:rPr lang="en-US" sz="2200" dirty="0"/>
              <a:t> </a:t>
            </a:r>
            <a:r>
              <a:rPr lang="en-US" sz="2200" dirty="0" err="1"/>
              <a:t>koja</a:t>
            </a:r>
            <a:r>
              <a:rPr lang="en-US" sz="2200" dirty="0"/>
              <a:t> je </a:t>
            </a:r>
            <a:r>
              <a:rPr lang="en-US" sz="2200" dirty="0" err="1"/>
              <a:t>dugo</a:t>
            </a:r>
            <a:r>
              <a:rPr lang="en-US" sz="2200" dirty="0"/>
              <a:t> </a:t>
            </a:r>
            <a:r>
              <a:rPr lang="en-US" sz="2200" dirty="0" err="1"/>
              <a:t>stajala</a:t>
            </a:r>
            <a:r>
              <a:rPr lang="en-US" sz="2200" dirty="0"/>
              <a:t>, </a:t>
            </a:r>
            <a:r>
              <a:rPr lang="en-US" sz="2200" dirty="0" err="1"/>
              <a:t>gorak</a:t>
            </a:r>
            <a:r>
              <a:rPr lang="en-US" sz="2200" dirty="0"/>
              <a:t> </a:t>
            </a:r>
            <a:r>
              <a:rPr lang="en-US" sz="2200" dirty="0" err="1"/>
              <a:t>na</a:t>
            </a:r>
            <a:r>
              <a:rPr lang="en-US" sz="2200" dirty="0"/>
              <a:t> </a:t>
            </a:r>
            <a:r>
              <a:rPr lang="en-US" sz="2200" dirty="0" err="1"/>
              <a:t>užegnuće</a:t>
            </a:r>
            <a:r>
              <a:rPr lang="en-US" sz="2200" dirty="0"/>
              <a:t> </a:t>
            </a:r>
            <a:r>
              <a:rPr lang="en-US" sz="2200" dirty="0" err="1"/>
              <a:t>masti</a:t>
            </a:r>
            <a:r>
              <a:rPr lang="en-US" sz="2200" dirty="0"/>
              <a:t> </a:t>
            </a:r>
            <a:r>
              <a:rPr lang="en-US" sz="2200" dirty="0" err="1"/>
              <a:t>ili</a:t>
            </a:r>
            <a:r>
              <a:rPr lang="en-US" sz="2200" dirty="0"/>
              <a:t> </a:t>
            </a:r>
            <a:r>
              <a:rPr lang="en-US" sz="2200" dirty="0" err="1"/>
              <a:t>razlaganje</a:t>
            </a:r>
            <a:r>
              <a:rPr lang="en-US" sz="2200" dirty="0"/>
              <a:t> </a:t>
            </a:r>
            <a:r>
              <a:rPr lang="en-US" sz="2200" dirty="0" err="1"/>
              <a:t>proteina</a:t>
            </a:r>
            <a:r>
              <a:rPr lang="en-US" sz="2200" dirty="0"/>
              <a:t>, a </a:t>
            </a:r>
            <a:r>
              <a:rPr lang="en-US" sz="2200" dirty="0" err="1"/>
              <a:t>nakiseo</a:t>
            </a:r>
            <a:r>
              <a:rPr lang="en-US" sz="2200" dirty="0"/>
              <a:t> </a:t>
            </a:r>
            <a:r>
              <a:rPr lang="en-US" sz="2200" dirty="0" err="1"/>
              <a:t>na</a:t>
            </a:r>
            <a:r>
              <a:rPr lang="en-US" sz="2200" dirty="0"/>
              <a:t> </a:t>
            </a:r>
            <a:r>
              <a:rPr lang="en-US" sz="2200" dirty="0" err="1"/>
              <a:t>previranje</a:t>
            </a:r>
            <a:r>
              <a:rPr lang="en-US" sz="2200" dirty="0"/>
              <a:t> </a:t>
            </a:r>
            <a:r>
              <a:rPr lang="en-US" sz="2200" dirty="0" err="1"/>
              <a:t>ugljenih</a:t>
            </a:r>
            <a:r>
              <a:rPr lang="en-US" sz="2200" dirty="0"/>
              <a:t> </a:t>
            </a:r>
            <a:r>
              <a:rPr lang="en-US" sz="2200" dirty="0" err="1"/>
              <a:t>hidrata</a:t>
            </a:r>
            <a:r>
              <a:rPr lang="en-US" sz="2200" dirty="0"/>
              <a:t>. </a:t>
            </a:r>
            <a:r>
              <a:rPr lang="en-US" sz="2200" dirty="0" err="1"/>
              <a:t>Promena</a:t>
            </a:r>
            <a:r>
              <a:rPr lang="en-US" sz="2200" dirty="0"/>
              <a:t> </a:t>
            </a:r>
            <a:r>
              <a:rPr lang="en-US" sz="2200" dirty="0" err="1"/>
              <a:t>ukusa</a:t>
            </a:r>
            <a:r>
              <a:rPr lang="en-US" sz="2200" dirty="0"/>
              <a:t> </a:t>
            </a:r>
            <a:r>
              <a:rPr lang="en-US" sz="2200" dirty="0" err="1"/>
              <a:t>može</a:t>
            </a:r>
            <a:r>
              <a:rPr lang="en-US" sz="2200" dirty="0"/>
              <a:t> da </a:t>
            </a:r>
            <a:r>
              <a:rPr lang="en-US" sz="2200" dirty="0" err="1"/>
              <a:t>nastane</a:t>
            </a:r>
            <a:r>
              <a:rPr lang="en-US" sz="2200" dirty="0"/>
              <a:t> </a:t>
            </a:r>
            <a:r>
              <a:rPr lang="en-US" sz="2200" dirty="0" err="1"/>
              <a:t>kao</a:t>
            </a:r>
            <a:r>
              <a:rPr lang="en-US" sz="2200" dirty="0"/>
              <a:t> </a:t>
            </a:r>
            <a:r>
              <a:rPr lang="en-US" sz="2200" dirty="0" err="1"/>
              <a:t>posledica</a:t>
            </a:r>
            <a:r>
              <a:rPr lang="en-US" sz="2200" dirty="0"/>
              <a:t> </a:t>
            </a:r>
            <a:r>
              <a:rPr lang="en-US" sz="2200" dirty="0" err="1"/>
              <a:t>kontaminacije</a:t>
            </a:r>
            <a:r>
              <a:rPr lang="en-US" sz="2200" dirty="0"/>
              <a:t> </a:t>
            </a:r>
            <a:r>
              <a:rPr lang="en-US" sz="2200" dirty="0" err="1"/>
              <a:t>saprofitskim</a:t>
            </a:r>
            <a:r>
              <a:rPr lang="en-US" sz="2200" dirty="0"/>
              <a:t> </a:t>
            </a:r>
            <a:r>
              <a:rPr lang="en-US" sz="2200" dirty="0" err="1"/>
              <a:t>mikroorganizmima</a:t>
            </a:r>
            <a:r>
              <a:rPr lang="en-US" sz="2200" dirty="0"/>
              <a:t> </a:t>
            </a:r>
            <a:r>
              <a:rPr lang="en-US" sz="2200" dirty="0" err="1"/>
              <a:t>ili</a:t>
            </a:r>
            <a:r>
              <a:rPr lang="en-US" sz="2200" dirty="0"/>
              <a:t> </a:t>
            </a:r>
            <a:r>
              <a:rPr lang="en-US" sz="2200" dirty="0" err="1"/>
              <a:t>nekog</a:t>
            </a:r>
            <a:r>
              <a:rPr lang="en-US" sz="2200" dirty="0"/>
              <a:t> </a:t>
            </a:r>
            <a:r>
              <a:rPr lang="en-US" sz="2200" dirty="0" err="1"/>
              <a:t>drugog</a:t>
            </a:r>
            <a:r>
              <a:rPr lang="en-US" sz="2200" dirty="0"/>
              <a:t> </a:t>
            </a:r>
            <a:r>
              <a:rPr lang="en-US" sz="2200" dirty="0" err="1"/>
              <a:t>zagađenja</a:t>
            </a:r>
            <a:r>
              <a:rPr lang="en-US" sz="2200" dirty="0"/>
              <a:t>, </a:t>
            </a:r>
            <a:r>
              <a:rPr lang="en-US" sz="2200" dirty="0" err="1"/>
              <a:t>kao</a:t>
            </a:r>
            <a:r>
              <a:rPr lang="en-US" sz="2200" dirty="0"/>
              <a:t> </a:t>
            </a:r>
            <a:r>
              <a:rPr lang="en-US" sz="2200" dirty="0" err="1"/>
              <a:t>i</a:t>
            </a:r>
            <a:r>
              <a:rPr lang="en-US" sz="2200" dirty="0"/>
              <a:t> </a:t>
            </a:r>
            <a:r>
              <a:rPr lang="en-US" sz="2200" dirty="0" err="1"/>
              <a:t>falsifikovanja</a:t>
            </a:r>
            <a:r>
              <a:rPr lang="en-US" sz="2200" dirty="0"/>
              <a:t>. </a:t>
            </a:r>
          </a:p>
        </p:txBody>
      </p:sp>
      <p:sp>
        <p:nvSpPr>
          <p:cNvPr id="3" name="Rectangle 2">
            <a:extLst>
              <a:ext uri="{FF2B5EF4-FFF2-40B4-BE49-F238E27FC236}">
                <a16:creationId xmlns:a16="http://schemas.microsoft.com/office/drawing/2014/main" id="{DEA96ABE-C751-D6E0-283E-9C80491C5434}"/>
              </a:ext>
            </a:extLst>
          </p:cNvPr>
          <p:cNvSpPr/>
          <p:nvPr/>
        </p:nvSpPr>
        <p:spPr>
          <a:xfrm>
            <a:off x="1280257" y="0"/>
            <a:ext cx="9631483" cy="646331"/>
          </a:xfrm>
          <a:prstGeom prst="rect">
            <a:avLst/>
          </a:prstGeom>
          <a:solidFill>
            <a:schemeClr val="accent6">
              <a:lumMod val="60000"/>
              <a:lumOff val="40000"/>
            </a:schemeClr>
          </a:solidFill>
        </p:spPr>
        <p:txBody>
          <a:bodyPr wrap="none">
            <a:spAutoFit/>
          </a:bodyPr>
          <a:lstStyle/>
          <a:p>
            <a:r>
              <a:rPr lang="en-US" sz="3600" dirty="0"/>
              <a:t>ORGANOLEPTIČKI PREGLED BRA</a:t>
            </a:r>
            <a:r>
              <a:rPr lang="sr-Latn-RS" sz="3600" dirty="0"/>
              <a:t>Š</a:t>
            </a:r>
            <a:r>
              <a:rPr lang="en-US" sz="3600" dirty="0"/>
              <a:t>NASTIH HRANIVA</a:t>
            </a:r>
          </a:p>
        </p:txBody>
      </p:sp>
    </p:spTree>
    <p:extLst>
      <p:ext uri="{BB962C8B-B14F-4D97-AF65-F5344CB8AC3E}">
        <p14:creationId xmlns:p14="http://schemas.microsoft.com/office/powerpoint/2010/main" val="2074703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B33606-C206-4D34-9158-822AD50B8C84}"/>
              </a:ext>
            </a:extLst>
          </p:cNvPr>
          <p:cNvSpPr/>
          <p:nvPr/>
        </p:nvSpPr>
        <p:spPr>
          <a:xfrm>
            <a:off x="2741587" y="3927240"/>
            <a:ext cx="6708824" cy="461665"/>
          </a:xfrm>
          <a:prstGeom prst="rect">
            <a:avLst/>
          </a:prstGeom>
        </p:spPr>
        <p:txBody>
          <a:bodyPr wrap="none">
            <a:spAutoFit/>
          </a:bodyPr>
          <a:lstStyle/>
          <a:p>
            <a:r>
              <a:rPr lang="en-US" sz="2400" dirty="0" err="1"/>
              <a:t>Tabela</a:t>
            </a:r>
            <a:r>
              <a:rPr lang="en-US" sz="2400" dirty="0"/>
              <a:t> 23. </a:t>
            </a:r>
            <a:r>
              <a:rPr lang="en-US" sz="2400" dirty="0" err="1"/>
              <a:t>Uslovi</a:t>
            </a:r>
            <a:r>
              <a:rPr lang="en-US" sz="2400" dirty="0"/>
              <a:t> </a:t>
            </a:r>
            <a:r>
              <a:rPr lang="en-US" sz="2400" dirty="0" err="1"/>
              <a:t>kvaliteta</a:t>
            </a:r>
            <a:r>
              <a:rPr lang="en-US" sz="2400" dirty="0"/>
              <a:t> </a:t>
            </a:r>
            <a:r>
              <a:rPr lang="en-US" sz="2400" dirty="0" err="1"/>
              <a:t>mlinskih</a:t>
            </a:r>
            <a:r>
              <a:rPr lang="en-US" sz="2400" dirty="0"/>
              <a:t> </a:t>
            </a:r>
            <a:r>
              <a:rPr lang="en-US" sz="2400" dirty="0" err="1"/>
              <a:t>proizvoda</a:t>
            </a:r>
            <a:r>
              <a:rPr lang="en-US" sz="2400" dirty="0"/>
              <a:t> od </a:t>
            </a:r>
            <a:r>
              <a:rPr lang="en-US" sz="2400" dirty="0" err="1"/>
              <a:t>žita</a:t>
            </a:r>
            <a:endParaRPr lang="en-US" sz="2400" dirty="0"/>
          </a:p>
        </p:txBody>
      </p:sp>
      <p:graphicFrame>
        <p:nvGraphicFramePr>
          <p:cNvPr id="3" name="Table 2">
            <a:extLst>
              <a:ext uri="{FF2B5EF4-FFF2-40B4-BE49-F238E27FC236}">
                <a16:creationId xmlns:a16="http://schemas.microsoft.com/office/drawing/2014/main" id="{A8642787-524D-4D6C-9DF0-929AA649B733}"/>
              </a:ext>
            </a:extLst>
          </p:cNvPr>
          <p:cNvGraphicFramePr>
            <a:graphicFrameLocks noGrp="1"/>
          </p:cNvGraphicFramePr>
          <p:nvPr>
            <p:extLst>
              <p:ext uri="{D42A27DB-BD31-4B8C-83A1-F6EECF244321}">
                <p14:modId xmlns:p14="http://schemas.microsoft.com/office/powerpoint/2010/main" val="1778056639"/>
              </p:ext>
            </p:extLst>
          </p:nvPr>
        </p:nvGraphicFramePr>
        <p:xfrm>
          <a:off x="349170" y="4497967"/>
          <a:ext cx="11493659" cy="2070354"/>
        </p:xfrm>
        <a:graphic>
          <a:graphicData uri="http://schemas.openxmlformats.org/drawingml/2006/table">
            <a:tbl>
              <a:tblPr firstRow="1" firstCol="1" bandRow="1">
                <a:tableStyleId>{5C22544A-7EE6-4342-B048-85BDC9FD1C3A}</a:tableStyleId>
              </a:tblPr>
              <a:tblGrid>
                <a:gridCol w="1259370">
                  <a:extLst>
                    <a:ext uri="{9D8B030D-6E8A-4147-A177-3AD203B41FA5}">
                      <a16:colId xmlns:a16="http://schemas.microsoft.com/office/drawing/2014/main" val="1342732189"/>
                    </a:ext>
                  </a:extLst>
                </a:gridCol>
                <a:gridCol w="2535309">
                  <a:extLst>
                    <a:ext uri="{9D8B030D-6E8A-4147-A177-3AD203B41FA5}">
                      <a16:colId xmlns:a16="http://schemas.microsoft.com/office/drawing/2014/main" val="3877236039"/>
                    </a:ext>
                  </a:extLst>
                </a:gridCol>
                <a:gridCol w="7698980">
                  <a:extLst>
                    <a:ext uri="{9D8B030D-6E8A-4147-A177-3AD203B41FA5}">
                      <a16:colId xmlns:a16="http://schemas.microsoft.com/office/drawing/2014/main" val="1360453656"/>
                    </a:ext>
                  </a:extLst>
                </a:gridCol>
              </a:tblGrid>
              <a:tr h="0">
                <a:tc>
                  <a:txBody>
                    <a:bodyPr/>
                    <a:lstStyle/>
                    <a:p>
                      <a:pPr algn="just">
                        <a:lnSpc>
                          <a:spcPct val="115000"/>
                        </a:lnSpc>
                        <a:spcAft>
                          <a:spcPts val="0"/>
                        </a:spcAft>
                      </a:pPr>
                      <a:r>
                        <a:rPr lang="sr-Latn-RS" sz="1800" dirty="0">
                          <a:effectLst/>
                        </a:rPr>
                        <a:t>Red. Br.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sr-Latn-RS" sz="1800" dirty="0">
                          <a:effectLst/>
                        </a:rPr>
                        <a:t>Vrste proizvoda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sr-Latn-RS" sz="1800">
                          <a:effectLst/>
                        </a:rPr>
                        <a:t>Elementi bitnih tehnoloških postupaka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920104"/>
                  </a:ext>
                </a:extLst>
              </a:tr>
              <a:tr h="0">
                <a:tc>
                  <a:txBody>
                    <a:bodyPr/>
                    <a:lstStyle/>
                    <a:p>
                      <a:pPr algn="just">
                        <a:lnSpc>
                          <a:spcPct val="115000"/>
                        </a:lnSpc>
                        <a:spcAft>
                          <a:spcPts val="0"/>
                        </a:spcAft>
                      </a:pPr>
                      <a:r>
                        <a:rPr lang="sr-Latn-RS" sz="18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sr-Latn-RS" sz="1800" dirty="0">
                          <a:effectLst/>
                        </a:rPr>
                        <a:t>Pšenično stočno brašno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sr-Latn-RS" sz="1800" dirty="0">
                          <a:effectLst/>
                        </a:rPr>
                        <a:t>Krupnoća takva da 95% prolazi kroz sito kvadratnih otvora veličine 1 mm, a ostatak kroz sito kvadratnih otvora veličine 2 mm </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29021209"/>
                  </a:ext>
                </a:extLst>
              </a:tr>
              <a:tr h="0">
                <a:tc>
                  <a:txBody>
                    <a:bodyPr/>
                    <a:lstStyle/>
                    <a:p>
                      <a:pPr algn="just">
                        <a:lnSpc>
                          <a:spcPct val="115000"/>
                        </a:lnSpc>
                        <a:spcAft>
                          <a:spcPts val="0"/>
                        </a:spcAft>
                      </a:pPr>
                      <a:r>
                        <a:rPr lang="sr-Latn-RS" sz="18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sr-Latn-RS" sz="1800">
                          <a:effectLst/>
                        </a:rPr>
                        <a:t>Pšenične mekinje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800" dirty="0">
                          <a:effectLst/>
                        </a:rPr>
                        <a:t>Krupnoća takva da 90% prolazi kroz sito kvadratnih otvora veličine 1,6 mm, a ostatak kroz sito kvadratnih otvora veličine 4 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537039"/>
                  </a:ext>
                </a:extLst>
              </a:tr>
              <a:tr h="0">
                <a:tc>
                  <a:txBody>
                    <a:bodyPr/>
                    <a:lstStyle/>
                    <a:p>
                      <a:pPr algn="just">
                        <a:lnSpc>
                          <a:spcPct val="115000"/>
                        </a:lnSpc>
                        <a:spcAft>
                          <a:spcPts val="0"/>
                        </a:spcAft>
                      </a:pPr>
                      <a:r>
                        <a:rPr lang="sr-Latn-RS" sz="1800">
                          <a:effectLst/>
                        </a:rPr>
                        <a:t>3.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sr-Latn-RS" sz="1800">
                          <a:effectLst/>
                        </a:rPr>
                        <a:t>Raženo stočno brašno </a:t>
                      </a:r>
                      <a:endPar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800" dirty="0">
                          <a:effectLst/>
                        </a:rPr>
                        <a:t>Krupnoća takva da 95% prolazi kroz sito kvadratnih otvora veličine 1 mm, a ostatak kroz sito kvadratnih otvora veličine 2 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47461759"/>
                  </a:ext>
                </a:extLst>
              </a:tr>
            </a:tbl>
          </a:graphicData>
        </a:graphic>
      </p:graphicFrame>
      <p:sp>
        <p:nvSpPr>
          <p:cNvPr id="5" name="TextBox 4">
            <a:extLst>
              <a:ext uri="{FF2B5EF4-FFF2-40B4-BE49-F238E27FC236}">
                <a16:creationId xmlns:a16="http://schemas.microsoft.com/office/drawing/2014/main" id="{3AF0E301-77B8-B300-AFB0-C008EA60B7D4}"/>
              </a:ext>
            </a:extLst>
          </p:cNvPr>
          <p:cNvSpPr txBox="1"/>
          <p:nvPr/>
        </p:nvSpPr>
        <p:spPr>
          <a:xfrm>
            <a:off x="138896" y="289679"/>
            <a:ext cx="11493661" cy="3046988"/>
          </a:xfrm>
          <a:prstGeom prst="rect">
            <a:avLst/>
          </a:prstGeom>
          <a:noFill/>
        </p:spPr>
        <p:txBody>
          <a:bodyPr wrap="square">
            <a:spAutoFit/>
          </a:bodyPr>
          <a:lstStyle/>
          <a:p>
            <a:pPr algn="just"/>
            <a:r>
              <a:rPr lang="en-US" sz="2400" b="1" dirty="0" err="1"/>
              <a:t>Struktura</a:t>
            </a:r>
            <a:r>
              <a:rPr lang="en-US" sz="2400" b="1" dirty="0"/>
              <a:t> </a:t>
            </a:r>
            <a:r>
              <a:rPr lang="en-US" sz="2400" b="1" dirty="0" err="1"/>
              <a:t>i</a:t>
            </a:r>
            <a:r>
              <a:rPr lang="en-US" sz="2400" b="1" dirty="0"/>
              <a:t> </a:t>
            </a:r>
            <a:r>
              <a:rPr lang="en-US" sz="2400" b="1" dirty="0" err="1"/>
              <a:t>krupnoća</a:t>
            </a:r>
            <a:r>
              <a:rPr lang="en-US" sz="2400" b="1" dirty="0"/>
              <a:t> </a:t>
            </a:r>
            <a:r>
              <a:rPr lang="en-US" sz="2400" b="1" dirty="0" err="1"/>
              <a:t>mlevenja</a:t>
            </a:r>
            <a:r>
              <a:rPr lang="en-US" sz="2400" dirty="0"/>
              <a:t> </a:t>
            </a:r>
            <a:r>
              <a:rPr lang="en-US" sz="2400" dirty="0" err="1"/>
              <a:t>brašnastih</a:t>
            </a:r>
            <a:r>
              <a:rPr lang="en-US" sz="2400" dirty="0"/>
              <a:t> </a:t>
            </a:r>
            <a:r>
              <a:rPr lang="en-US" sz="2400" dirty="0" err="1"/>
              <a:t>hraniva</a:t>
            </a:r>
            <a:r>
              <a:rPr lang="en-US" sz="2400" dirty="0"/>
              <a:t> </a:t>
            </a:r>
            <a:r>
              <a:rPr lang="en-US" sz="2400" dirty="0" err="1"/>
              <a:t>zavisi</a:t>
            </a:r>
            <a:r>
              <a:rPr lang="en-US" sz="2400" dirty="0"/>
              <a:t> od </a:t>
            </a:r>
            <a:r>
              <a:rPr lang="en-US" sz="2400" dirty="0" err="1"/>
              <a:t>vrste</a:t>
            </a:r>
            <a:r>
              <a:rPr lang="en-US" sz="2400" dirty="0"/>
              <a:t> </a:t>
            </a:r>
            <a:r>
              <a:rPr lang="en-US" sz="2400" dirty="0" err="1"/>
              <a:t>životinja</a:t>
            </a:r>
            <a:r>
              <a:rPr lang="en-US" sz="2400" dirty="0"/>
              <a:t> </a:t>
            </a:r>
            <a:r>
              <a:rPr lang="en-US" sz="2400" dirty="0" err="1"/>
              <a:t>kojima</a:t>
            </a:r>
            <a:r>
              <a:rPr lang="en-US" sz="2400" dirty="0"/>
              <a:t> </a:t>
            </a:r>
            <a:r>
              <a:rPr lang="en-US" sz="2400" dirty="0" err="1"/>
              <a:t>su</a:t>
            </a:r>
            <a:r>
              <a:rPr lang="en-US" sz="2400" dirty="0"/>
              <a:t> </a:t>
            </a:r>
            <a:r>
              <a:rPr lang="en-US" sz="2400" dirty="0" err="1"/>
              <a:t>namenjeni</a:t>
            </a:r>
            <a:r>
              <a:rPr lang="en-US" sz="2400" dirty="0"/>
              <a:t>, </a:t>
            </a:r>
            <a:r>
              <a:rPr lang="en-US" sz="2400" dirty="0" err="1"/>
              <a:t>tako</a:t>
            </a:r>
            <a:r>
              <a:rPr lang="en-US" sz="2400" dirty="0"/>
              <a:t> da </a:t>
            </a:r>
            <a:r>
              <a:rPr lang="en-US" sz="2400" dirty="0" err="1"/>
              <a:t>konj</a:t>
            </a:r>
            <a:r>
              <a:rPr lang="en-US" sz="2400" dirty="0"/>
              <a:t> za </a:t>
            </a:r>
            <a:r>
              <a:rPr lang="en-US" sz="2400" dirty="0" err="1"/>
              <a:t>razliku</a:t>
            </a:r>
            <a:r>
              <a:rPr lang="en-US" sz="2400" dirty="0"/>
              <a:t> od </a:t>
            </a:r>
            <a:r>
              <a:rPr lang="en-US" sz="2400" dirty="0" err="1"/>
              <a:t>svinja</a:t>
            </a:r>
            <a:r>
              <a:rPr lang="en-US" sz="2400" dirty="0"/>
              <a:t> ne </a:t>
            </a:r>
            <a:r>
              <a:rPr lang="en-US" sz="2400" dirty="0" err="1"/>
              <a:t>može</a:t>
            </a:r>
            <a:r>
              <a:rPr lang="en-US" sz="2400" dirty="0"/>
              <a:t> da </a:t>
            </a:r>
            <a:r>
              <a:rPr lang="en-US" sz="2400" dirty="0" err="1"/>
              <a:t>konzumira</a:t>
            </a:r>
            <a:r>
              <a:rPr lang="en-US" sz="2400" dirty="0"/>
              <a:t> </a:t>
            </a:r>
            <a:r>
              <a:rPr lang="en-US" sz="2400" dirty="0" err="1"/>
              <a:t>sitno</a:t>
            </a:r>
            <a:r>
              <a:rPr lang="en-US" sz="2400" dirty="0"/>
              <a:t> </a:t>
            </a:r>
            <a:r>
              <a:rPr lang="en-US" sz="2400" dirty="0" err="1"/>
              <a:t>mlevenu</a:t>
            </a:r>
            <a:r>
              <a:rPr lang="en-US" sz="2400" dirty="0"/>
              <a:t> </a:t>
            </a:r>
            <a:r>
              <a:rPr lang="en-US" sz="2400" dirty="0" err="1"/>
              <a:t>hranu</a:t>
            </a:r>
            <a:r>
              <a:rPr lang="en-US" sz="2400" dirty="0"/>
              <a:t>, </a:t>
            </a:r>
            <a:r>
              <a:rPr lang="en-US" sz="2400" dirty="0" err="1"/>
              <a:t>dok</a:t>
            </a:r>
            <a:r>
              <a:rPr lang="en-US" sz="2400" dirty="0"/>
              <a:t> se za </a:t>
            </a:r>
            <a:r>
              <a:rPr lang="en-US" sz="2400" dirty="0" err="1"/>
              <a:t>goveda</a:t>
            </a:r>
            <a:r>
              <a:rPr lang="en-US" sz="2400" dirty="0"/>
              <a:t> </a:t>
            </a:r>
            <a:r>
              <a:rPr lang="en-US" sz="2400" dirty="0" err="1"/>
              <a:t>preporučuje</a:t>
            </a:r>
            <a:r>
              <a:rPr lang="en-US" sz="2400" dirty="0"/>
              <a:t> </a:t>
            </a:r>
            <a:r>
              <a:rPr lang="en-US" sz="2400" dirty="0" err="1"/>
              <a:t>srednja</a:t>
            </a:r>
            <a:r>
              <a:rPr lang="en-US" sz="2400" dirty="0"/>
              <a:t> </a:t>
            </a:r>
            <a:r>
              <a:rPr lang="en-US" sz="2400" dirty="0" err="1"/>
              <a:t>krupnoća</a:t>
            </a:r>
            <a:r>
              <a:rPr lang="en-US" sz="2400" dirty="0"/>
              <a:t> </a:t>
            </a:r>
            <a:r>
              <a:rPr lang="en-US" sz="2400" dirty="0" err="1"/>
              <a:t>mlevenja</a:t>
            </a:r>
            <a:r>
              <a:rPr lang="en-US" sz="2400" dirty="0"/>
              <a:t>. </a:t>
            </a:r>
            <a:r>
              <a:rPr lang="en-US" sz="2400" dirty="0" err="1"/>
              <a:t>Može</a:t>
            </a:r>
            <a:r>
              <a:rPr lang="en-US" sz="2400" dirty="0"/>
              <a:t> se </a:t>
            </a:r>
            <a:r>
              <a:rPr lang="en-US" sz="2400" dirty="0" err="1"/>
              <a:t>naći</a:t>
            </a:r>
            <a:r>
              <a:rPr lang="en-US" sz="2400" dirty="0"/>
              <a:t> u </a:t>
            </a:r>
            <a:r>
              <a:rPr lang="en-US" sz="2400" dirty="0" err="1"/>
              <a:t>prometu</a:t>
            </a:r>
            <a:r>
              <a:rPr lang="en-US" sz="2400" dirty="0"/>
              <a:t> u </a:t>
            </a:r>
            <a:r>
              <a:rPr lang="en-US" sz="2400" dirty="0" err="1"/>
              <a:t>vidu</a:t>
            </a:r>
            <a:r>
              <a:rPr lang="en-US" sz="2400" dirty="0"/>
              <a:t> </a:t>
            </a:r>
            <a:r>
              <a:rPr lang="en-US" sz="2400" dirty="0" err="1"/>
              <a:t>brašna</a:t>
            </a:r>
            <a:r>
              <a:rPr lang="en-US" sz="2400" dirty="0"/>
              <a:t> </a:t>
            </a:r>
            <a:r>
              <a:rPr lang="en-US" sz="2400" dirty="0" err="1"/>
              <a:t>različite</a:t>
            </a:r>
            <a:r>
              <a:rPr lang="en-US" sz="2400" dirty="0"/>
              <a:t> </a:t>
            </a:r>
            <a:r>
              <a:rPr lang="en-US" sz="2400" dirty="0" err="1"/>
              <a:t>krupnoće</a:t>
            </a:r>
            <a:r>
              <a:rPr lang="en-US" sz="2400" dirty="0"/>
              <a:t>, </a:t>
            </a:r>
            <a:r>
              <a:rPr lang="en-US" sz="2400" dirty="0" err="1"/>
              <a:t>kao</a:t>
            </a:r>
            <a:r>
              <a:rPr lang="en-US" sz="2400" dirty="0"/>
              <a:t> </a:t>
            </a:r>
            <a:r>
              <a:rPr lang="en-US" sz="2400" dirty="0" err="1"/>
              <a:t>prekrupa</a:t>
            </a:r>
            <a:r>
              <a:rPr lang="en-US" sz="2400" dirty="0"/>
              <a:t> </a:t>
            </a:r>
            <a:r>
              <a:rPr lang="en-US" sz="2400" dirty="0" err="1"/>
              <a:t>ili</a:t>
            </a:r>
            <a:r>
              <a:rPr lang="en-US" sz="2400" dirty="0"/>
              <a:t> u </a:t>
            </a:r>
            <a:r>
              <a:rPr lang="en-US" sz="2400" dirty="0" err="1"/>
              <a:t>vidu</a:t>
            </a:r>
            <a:r>
              <a:rPr lang="en-US" sz="2400" dirty="0"/>
              <a:t> </a:t>
            </a:r>
            <a:r>
              <a:rPr lang="en-US" sz="2400" dirty="0" err="1"/>
              <a:t>ljuspica</a:t>
            </a:r>
            <a:r>
              <a:rPr lang="en-US" sz="2400" dirty="0"/>
              <a:t> </a:t>
            </a:r>
            <a:r>
              <a:rPr lang="en-US" sz="2400" dirty="0" err="1"/>
              <a:t>nepravilnog</a:t>
            </a:r>
            <a:r>
              <a:rPr lang="en-US" sz="2400" dirty="0"/>
              <a:t> </a:t>
            </a:r>
            <a:r>
              <a:rPr lang="en-US" sz="2400" dirty="0" err="1"/>
              <a:t>oblika</a:t>
            </a:r>
            <a:r>
              <a:rPr lang="en-US" sz="2400" dirty="0"/>
              <a:t>. </a:t>
            </a:r>
            <a:r>
              <a:rPr lang="en-US" sz="2400" dirty="0" err="1"/>
              <a:t>Struktura</a:t>
            </a:r>
            <a:r>
              <a:rPr lang="en-US" sz="2400" dirty="0"/>
              <a:t> </a:t>
            </a:r>
            <a:r>
              <a:rPr lang="en-US" sz="2400" dirty="0" err="1"/>
              <a:t>ovih</a:t>
            </a:r>
            <a:r>
              <a:rPr lang="en-US" sz="2400" dirty="0"/>
              <a:t> </a:t>
            </a:r>
            <a:r>
              <a:rPr lang="en-US" sz="2400" dirty="0" err="1"/>
              <a:t>hraniva</a:t>
            </a:r>
            <a:r>
              <a:rPr lang="en-US" sz="2400" dirty="0"/>
              <a:t> </a:t>
            </a:r>
            <a:r>
              <a:rPr lang="en-US" sz="2400" dirty="0" err="1"/>
              <a:t>treba</a:t>
            </a:r>
            <a:r>
              <a:rPr lang="en-US" sz="2400" dirty="0"/>
              <a:t> da je </a:t>
            </a:r>
            <a:r>
              <a:rPr lang="en-US" sz="2400" dirty="0" err="1"/>
              <a:t>očuvana</a:t>
            </a:r>
            <a:r>
              <a:rPr lang="en-US" sz="2400" dirty="0"/>
              <a:t>, a </a:t>
            </a:r>
            <a:r>
              <a:rPr lang="en-US" sz="2400" dirty="0" err="1"/>
              <a:t>pojava</a:t>
            </a:r>
            <a:r>
              <a:rPr lang="en-US" sz="2400" dirty="0"/>
              <a:t> </a:t>
            </a:r>
            <a:r>
              <a:rPr lang="en-US" sz="2400" dirty="0" err="1"/>
              <a:t>grudvica</a:t>
            </a:r>
            <a:r>
              <a:rPr lang="en-US" sz="2400" dirty="0"/>
              <a:t> </a:t>
            </a:r>
            <a:r>
              <a:rPr lang="en-US" sz="2400" dirty="0" err="1"/>
              <a:t>različitog</a:t>
            </a:r>
            <a:r>
              <a:rPr lang="en-US" sz="2400" dirty="0"/>
              <a:t> </a:t>
            </a:r>
            <a:r>
              <a:rPr lang="en-US" sz="2400" dirty="0" err="1"/>
              <a:t>promera</a:t>
            </a:r>
            <a:r>
              <a:rPr lang="en-US" sz="2400" dirty="0"/>
              <a:t>, </a:t>
            </a:r>
            <a:r>
              <a:rPr lang="en-US" sz="2400" dirty="0" err="1"/>
              <a:t>ukazuje</a:t>
            </a:r>
            <a:r>
              <a:rPr lang="en-US" sz="2400" dirty="0"/>
              <a:t> </a:t>
            </a:r>
            <a:r>
              <a:rPr lang="en-US" sz="2400" dirty="0" err="1"/>
              <a:t>na</a:t>
            </a:r>
            <a:r>
              <a:rPr lang="en-US" sz="2400" dirty="0"/>
              <a:t> </a:t>
            </a:r>
            <a:r>
              <a:rPr lang="en-US" sz="2400" dirty="0" err="1"/>
              <a:t>povećanu</a:t>
            </a:r>
            <a:r>
              <a:rPr lang="en-US" sz="2400" dirty="0"/>
              <a:t> </a:t>
            </a:r>
            <a:r>
              <a:rPr lang="en-US" sz="2400" dirty="0" err="1"/>
              <a:t>vlažnost</a:t>
            </a:r>
            <a:r>
              <a:rPr lang="en-US" sz="2400" dirty="0"/>
              <a:t>, </a:t>
            </a:r>
            <a:r>
              <a:rPr lang="en-US" sz="2400" dirty="0" err="1"/>
              <a:t>procese</a:t>
            </a:r>
            <a:r>
              <a:rPr lang="en-US" sz="2400" dirty="0"/>
              <a:t> </a:t>
            </a:r>
            <a:r>
              <a:rPr lang="en-US" sz="2400" dirty="0" err="1"/>
              <a:t>razlaganja</a:t>
            </a:r>
            <a:r>
              <a:rPr lang="en-US" sz="2400" dirty="0"/>
              <a:t> </a:t>
            </a:r>
            <a:r>
              <a:rPr lang="en-US" sz="2400" dirty="0" err="1"/>
              <a:t>hranljivih</a:t>
            </a:r>
            <a:r>
              <a:rPr lang="en-US" sz="2400" dirty="0"/>
              <a:t> </a:t>
            </a:r>
            <a:r>
              <a:rPr lang="en-US" sz="2400" dirty="0" err="1"/>
              <a:t>materija</a:t>
            </a:r>
            <a:r>
              <a:rPr lang="en-US" sz="2400" dirty="0"/>
              <a:t> </a:t>
            </a:r>
            <a:r>
              <a:rPr lang="en-US" sz="2400" dirty="0" err="1"/>
              <a:t>ili</a:t>
            </a:r>
            <a:r>
              <a:rPr lang="en-US" sz="2400" dirty="0"/>
              <a:t> </a:t>
            </a:r>
            <a:r>
              <a:rPr lang="en-US" sz="2400" dirty="0" err="1"/>
              <a:t>prisustvo</a:t>
            </a:r>
            <a:r>
              <a:rPr lang="en-US" sz="2400" dirty="0"/>
              <a:t> </a:t>
            </a:r>
            <a:r>
              <a:rPr lang="en-US" sz="2400" dirty="0" err="1"/>
              <a:t>mikroorganizama</a:t>
            </a:r>
            <a:r>
              <a:rPr lang="en-US" sz="2400" dirty="0"/>
              <a:t> </a:t>
            </a:r>
            <a:r>
              <a:rPr lang="en-US" sz="2400" dirty="0" err="1"/>
              <a:t>i</a:t>
            </a:r>
            <a:r>
              <a:rPr lang="en-US" sz="2400" dirty="0"/>
              <a:t> </a:t>
            </a:r>
            <a:r>
              <a:rPr lang="en-US" sz="2400" dirty="0" err="1"/>
              <a:t>parazita</a:t>
            </a:r>
            <a:r>
              <a:rPr lang="en-US" sz="2400" dirty="0"/>
              <a:t> </a:t>
            </a:r>
            <a:r>
              <a:rPr lang="en-US" sz="2400" dirty="0" err="1"/>
              <a:t>hrane</a:t>
            </a:r>
            <a:r>
              <a:rPr lang="en-US" sz="2400" dirty="0"/>
              <a:t>. </a:t>
            </a:r>
            <a:r>
              <a:rPr lang="en-US" sz="2400" dirty="0" err="1"/>
              <a:t>Krupnoća</a:t>
            </a:r>
            <a:r>
              <a:rPr lang="en-US" sz="2400" dirty="0"/>
              <a:t> </a:t>
            </a:r>
            <a:r>
              <a:rPr lang="en-US" sz="2400" dirty="0" err="1"/>
              <a:t>mlevenja</a:t>
            </a:r>
            <a:r>
              <a:rPr lang="en-US" sz="2400" dirty="0"/>
              <a:t> za </a:t>
            </a:r>
            <a:r>
              <a:rPr lang="en-US" sz="2400" dirty="0" err="1"/>
              <a:t>pojedina</a:t>
            </a:r>
            <a:r>
              <a:rPr lang="en-US" sz="2400" dirty="0"/>
              <a:t> </a:t>
            </a:r>
            <a:r>
              <a:rPr lang="en-US" sz="2400" dirty="0" err="1"/>
              <a:t>brašnasta</a:t>
            </a:r>
            <a:r>
              <a:rPr lang="en-US" sz="2400" dirty="0"/>
              <a:t> </a:t>
            </a:r>
            <a:r>
              <a:rPr lang="en-US" sz="2400" dirty="0" err="1"/>
              <a:t>hraniva</a:t>
            </a:r>
            <a:r>
              <a:rPr lang="en-US" sz="2400" dirty="0"/>
              <a:t> </a:t>
            </a:r>
            <a:r>
              <a:rPr lang="en-US" sz="2400" dirty="0" err="1"/>
              <a:t>navedene</a:t>
            </a:r>
            <a:r>
              <a:rPr lang="en-US" sz="2400" dirty="0"/>
              <a:t> </a:t>
            </a:r>
            <a:r>
              <a:rPr lang="en-US" sz="2400" dirty="0" err="1"/>
              <a:t>su</a:t>
            </a:r>
            <a:r>
              <a:rPr lang="en-US" sz="2400" dirty="0"/>
              <a:t> u </a:t>
            </a:r>
            <a:r>
              <a:rPr lang="en-US" sz="2400" dirty="0" err="1"/>
              <a:t>važećem</a:t>
            </a:r>
            <a:r>
              <a:rPr lang="en-US" sz="2400" dirty="0"/>
              <a:t> </a:t>
            </a:r>
            <a:r>
              <a:rPr lang="en-US" sz="2400" dirty="0" err="1"/>
              <a:t>Pravilniku</a:t>
            </a:r>
            <a:r>
              <a:rPr lang="en-US" sz="2400" dirty="0"/>
              <a:t> </a:t>
            </a:r>
            <a:r>
              <a:rPr lang="en-US" sz="2400" dirty="0" err="1"/>
              <a:t>i</a:t>
            </a:r>
            <a:r>
              <a:rPr lang="en-US" sz="2400" dirty="0"/>
              <a:t> </a:t>
            </a:r>
            <a:r>
              <a:rPr lang="en-US" sz="2400" dirty="0" err="1"/>
              <a:t>prikazane</a:t>
            </a:r>
            <a:r>
              <a:rPr lang="en-US" sz="2400" dirty="0"/>
              <a:t> u </a:t>
            </a:r>
            <a:r>
              <a:rPr lang="en-US" sz="2400" dirty="0" err="1"/>
              <a:t>tabeli</a:t>
            </a:r>
            <a:r>
              <a:rPr lang="en-US" sz="2400" dirty="0"/>
              <a:t> 23.</a:t>
            </a:r>
          </a:p>
        </p:txBody>
      </p:sp>
    </p:spTree>
    <p:extLst>
      <p:ext uri="{BB962C8B-B14F-4D97-AF65-F5344CB8AC3E}">
        <p14:creationId xmlns:p14="http://schemas.microsoft.com/office/powerpoint/2010/main" val="483217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B4AB94-68CE-4BEC-BFF0-07058C335F8F}"/>
              </a:ext>
            </a:extLst>
          </p:cNvPr>
          <p:cNvSpPr/>
          <p:nvPr/>
        </p:nvSpPr>
        <p:spPr>
          <a:xfrm>
            <a:off x="104172" y="-5417"/>
            <a:ext cx="11979798" cy="6863417"/>
          </a:xfrm>
          <a:prstGeom prst="rect">
            <a:avLst/>
          </a:prstGeom>
        </p:spPr>
        <p:txBody>
          <a:bodyPr wrap="square">
            <a:spAutoFit/>
          </a:bodyPr>
          <a:lstStyle/>
          <a:p>
            <a:pPr algn="just"/>
            <a:r>
              <a:rPr lang="en-US" sz="2000" b="1" dirty="0" err="1"/>
              <a:t>Konzistencija</a:t>
            </a:r>
            <a:r>
              <a:rPr lang="en-US" sz="2000" dirty="0"/>
              <a:t> </a:t>
            </a:r>
            <a:r>
              <a:rPr lang="en-US" sz="2000" dirty="0" err="1"/>
              <a:t>brašnastih</a:t>
            </a:r>
            <a:r>
              <a:rPr lang="en-US" sz="2000" dirty="0"/>
              <a:t> </a:t>
            </a:r>
            <a:r>
              <a:rPr lang="en-US" sz="2000" dirty="0" err="1"/>
              <a:t>hraniva</a:t>
            </a:r>
            <a:r>
              <a:rPr lang="en-US" sz="2000" dirty="0"/>
              <a:t> je </a:t>
            </a:r>
            <a:r>
              <a:rPr lang="en-US" sz="2000" dirty="0" err="1"/>
              <a:t>rastresita</a:t>
            </a:r>
            <a:r>
              <a:rPr lang="en-US" sz="2000" dirty="0"/>
              <a:t>, a </a:t>
            </a:r>
            <a:r>
              <a:rPr lang="en-US" sz="2000" dirty="0" err="1"/>
              <a:t>odstupanje</a:t>
            </a:r>
            <a:r>
              <a:rPr lang="en-US" sz="2000" dirty="0"/>
              <a:t> od </a:t>
            </a:r>
            <a:r>
              <a:rPr lang="en-US" sz="2000" dirty="0" err="1"/>
              <a:t>normalne</a:t>
            </a:r>
            <a:r>
              <a:rPr lang="en-US" sz="2000" dirty="0"/>
              <a:t> </a:t>
            </a:r>
            <a:r>
              <a:rPr lang="en-US" sz="2000" dirty="0" err="1"/>
              <a:t>konzistencije</a:t>
            </a:r>
            <a:r>
              <a:rPr lang="en-US" sz="2000" dirty="0"/>
              <a:t> </a:t>
            </a:r>
            <a:r>
              <a:rPr lang="en-US" sz="2000" dirty="0" err="1"/>
              <a:t>može</a:t>
            </a:r>
            <a:r>
              <a:rPr lang="en-US" sz="2000" dirty="0"/>
              <a:t> da </a:t>
            </a:r>
            <a:r>
              <a:rPr lang="en-US" sz="2000" dirty="0" err="1"/>
              <a:t>bude</a:t>
            </a:r>
            <a:r>
              <a:rPr lang="en-US" sz="2000" dirty="0"/>
              <a:t> </a:t>
            </a:r>
            <a:r>
              <a:rPr lang="en-US" sz="2000" dirty="0" err="1"/>
              <a:t>indikator</a:t>
            </a:r>
            <a:r>
              <a:rPr lang="en-US" sz="2000" dirty="0"/>
              <a:t> </a:t>
            </a:r>
            <a:r>
              <a:rPr lang="en-US" sz="2000" dirty="0" err="1"/>
              <a:t>povećane</a:t>
            </a:r>
            <a:r>
              <a:rPr lang="en-US" sz="2000" dirty="0"/>
              <a:t> </a:t>
            </a:r>
            <a:r>
              <a:rPr lang="en-US" sz="2000" dirty="0" err="1"/>
              <a:t>vlažnosti</a:t>
            </a:r>
            <a:r>
              <a:rPr lang="en-US" sz="2000" dirty="0"/>
              <a:t> </a:t>
            </a:r>
            <a:r>
              <a:rPr lang="en-US" sz="2000" dirty="0" err="1"/>
              <a:t>ili</a:t>
            </a:r>
            <a:r>
              <a:rPr lang="en-US" sz="2000" dirty="0"/>
              <a:t> </a:t>
            </a:r>
            <a:r>
              <a:rPr lang="en-US" sz="2000" dirty="0" err="1"/>
              <a:t>hemijskih</a:t>
            </a:r>
            <a:r>
              <a:rPr lang="en-US" sz="2000" dirty="0"/>
              <a:t> </a:t>
            </a:r>
            <a:r>
              <a:rPr lang="en-US" sz="2000" dirty="0" err="1"/>
              <a:t>promena</a:t>
            </a:r>
            <a:r>
              <a:rPr lang="en-US" sz="2000" dirty="0"/>
              <a:t> </a:t>
            </a:r>
            <a:r>
              <a:rPr lang="en-US" sz="2000" dirty="0" err="1"/>
              <a:t>izazvanih</a:t>
            </a:r>
            <a:r>
              <a:rPr lang="en-US" sz="2000" dirty="0"/>
              <a:t> </a:t>
            </a:r>
            <a:r>
              <a:rPr lang="en-US" sz="2000" dirty="0" err="1"/>
              <a:t>prisustvom</a:t>
            </a:r>
            <a:r>
              <a:rPr lang="en-US" sz="2000" dirty="0"/>
              <a:t> </a:t>
            </a:r>
            <a:r>
              <a:rPr lang="en-US" sz="2000" dirty="0" err="1"/>
              <a:t>parazita</a:t>
            </a:r>
            <a:r>
              <a:rPr lang="en-US" sz="2000" dirty="0"/>
              <a:t> </a:t>
            </a:r>
            <a:r>
              <a:rPr lang="en-US" sz="2000" dirty="0" err="1"/>
              <a:t>ili</a:t>
            </a:r>
            <a:r>
              <a:rPr lang="en-US" sz="2000" dirty="0"/>
              <a:t> </a:t>
            </a:r>
            <a:r>
              <a:rPr lang="en-US" sz="2000" dirty="0" err="1"/>
              <a:t>saprofitskih</a:t>
            </a:r>
            <a:r>
              <a:rPr lang="en-US" sz="2000" dirty="0"/>
              <a:t> </a:t>
            </a:r>
            <a:r>
              <a:rPr lang="en-US" sz="2000" dirty="0" err="1"/>
              <a:t>mikroorganizama</a:t>
            </a:r>
            <a:r>
              <a:rPr lang="en-US" sz="2000" dirty="0"/>
              <a:t>.</a:t>
            </a:r>
          </a:p>
          <a:p>
            <a:pPr algn="just"/>
            <a:endParaRPr lang="en-US" sz="2000" dirty="0"/>
          </a:p>
          <a:p>
            <a:pPr algn="just"/>
            <a:r>
              <a:rPr lang="en-US" sz="2000" b="1" dirty="0" err="1"/>
              <a:t>Vlažnost</a:t>
            </a:r>
            <a:r>
              <a:rPr lang="en-US" sz="2000" dirty="0"/>
              <a:t> </a:t>
            </a:r>
            <a:r>
              <a:rPr lang="en-US" sz="2000" dirty="0" err="1"/>
              <a:t>brašnastih</a:t>
            </a:r>
            <a:r>
              <a:rPr lang="en-US" sz="2000" dirty="0"/>
              <a:t> </a:t>
            </a:r>
            <a:r>
              <a:rPr lang="en-US" sz="2000" dirty="0" err="1"/>
              <a:t>hraniva</a:t>
            </a:r>
            <a:r>
              <a:rPr lang="en-US" sz="2000" dirty="0"/>
              <a:t> je </a:t>
            </a:r>
            <a:r>
              <a:rPr lang="en-US" sz="2000" dirty="0" err="1"/>
              <a:t>niska</a:t>
            </a:r>
            <a:r>
              <a:rPr lang="en-US" sz="2000" dirty="0"/>
              <a:t>, </a:t>
            </a:r>
            <a:r>
              <a:rPr lang="en-US" sz="2000" dirty="0" err="1"/>
              <a:t>sa</a:t>
            </a:r>
            <a:r>
              <a:rPr lang="en-US" sz="2000" dirty="0"/>
              <a:t> </a:t>
            </a:r>
            <a:r>
              <a:rPr lang="en-US" sz="2000" dirty="0" err="1"/>
              <a:t>maksimalnom</a:t>
            </a:r>
            <a:r>
              <a:rPr lang="en-US" sz="2000" dirty="0"/>
              <a:t> </a:t>
            </a:r>
            <a:r>
              <a:rPr lang="en-US" sz="2000" dirty="0" err="1"/>
              <a:t>dozvoljenom</a:t>
            </a:r>
            <a:r>
              <a:rPr lang="en-US" sz="2000" dirty="0"/>
              <a:t> </a:t>
            </a:r>
            <a:r>
              <a:rPr lang="en-US" sz="2000" dirty="0" err="1"/>
              <a:t>vrednošću</a:t>
            </a:r>
            <a:r>
              <a:rPr lang="en-US" sz="2000" dirty="0"/>
              <a:t> od 14% </a:t>
            </a:r>
            <a:r>
              <a:rPr lang="en-US" sz="2000" dirty="0" err="1"/>
              <a:t>i</a:t>
            </a:r>
            <a:r>
              <a:rPr lang="en-US" sz="2000" dirty="0"/>
              <a:t> </a:t>
            </a:r>
            <a:r>
              <a:rPr lang="en-US" sz="2000" dirty="0" err="1"/>
              <a:t>ona</a:t>
            </a:r>
            <a:r>
              <a:rPr lang="en-US" sz="2000" dirty="0"/>
              <a:t> </a:t>
            </a:r>
            <a:r>
              <a:rPr lang="en-US" sz="2000" dirty="0" err="1"/>
              <a:t>spadaju</a:t>
            </a:r>
            <a:r>
              <a:rPr lang="en-US" sz="2000" dirty="0"/>
              <a:t> u </a:t>
            </a:r>
            <a:r>
              <a:rPr lang="en-US" sz="2000" dirty="0" err="1"/>
              <a:t>suva</a:t>
            </a:r>
            <a:r>
              <a:rPr lang="en-US" sz="2000" dirty="0"/>
              <a:t> </a:t>
            </a:r>
            <a:r>
              <a:rPr lang="en-US" sz="2000" dirty="0" err="1"/>
              <a:t>hraniva</a:t>
            </a:r>
            <a:r>
              <a:rPr lang="en-US" sz="2000" dirty="0"/>
              <a:t>. </a:t>
            </a:r>
            <a:r>
              <a:rPr lang="en-US" sz="2000" dirty="0" err="1"/>
              <a:t>Promenjena</a:t>
            </a:r>
            <a:r>
              <a:rPr lang="en-US" sz="2000" dirty="0"/>
              <a:t> </a:t>
            </a:r>
            <a:r>
              <a:rPr lang="en-US" sz="2000" dirty="0" err="1"/>
              <a:t>struktura</a:t>
            </a:r>
            <a:r>
              <a:rPr lang="en-US" sz="2000" dirty="0"/>
              <a:t>, </a:t>
            </a:r>
            <a:r>
              <a:rPr lang="en-US" sz="2000" dirty="0" err="1"/>
              <a:t>oblik</a:t>
            </a:r>
            <a:r>
              <a:rPr lang="en-US" sz="2000" dirty="0"/>
              <a:t> </a:t>
            </a:r>
            <a:r>
              <a:rPr lang="en-US" sz="2000" dirty="0" err="1"/>
              <a:t>i</a:t>
            </a:r>
            <a:r>
              <a:rPr lang="en-US" sz="2000" dirty="0"/>
              <a:t> </a:t>
            </a:r>
            <a:r>
              <a:rPr lang="en-US" sz="2000" dirty="0" err="1"/>
              <a:t>konzistencija</a:t>
            </a:r>
            <a:r>
              <a:rPr lang="en-US" sz="2000" dirty="0"/>
              <a:t>, </a:t>
            </a:r>
            <a:r>
              <a:rPr lang="en-US" sz="2000" dirty="0" err="1"/>
              <a:t>mogu</a:t>
            </a:r>
            <a:r>
              <a:rPr lang="en-US" sz="2000" dirty="0"/>
              <a:t> </a:t>
            </a:r>
            <a:r>
              <a:rPr lang="en-US" sz="2000" dirty="0" err="1"/>
              <a:t>nas</a:t>
            </a:r>
            <a:r>
              <a:rPr lang="en-US" sz="2000" dirty="0"/>
              <a:t> </a:t>
            </a:r>
            <a:r>
              <a:rPr lang="en-US" sz="2000" dirty="0" err="1"/>
              <a:t>navesti</a:t>
            </a:r>
            <a:r>
              <a:rPr lang="en-US" sz="2000" dirty="0"/>
              <a:t> </a:t>
            </a:r>
            <a:r>
              <a:rPr lang="en-US" sz="2000" dirty="0" err="1"/>
              <a:t>na</a:t>
            </a:r>
            <a:r>
              <a:rPr lang="en-US" sz="2000" dirty="0"/>
              <a:t> </a:t>
            </a:r>
            <a:r>
              <a:rPr lang="en-US" sz="2000" dirty="0" err="1"/>
              <a:t>sumnju</a:t>
            </a:r>
            <a:r>
              <a:rPr lang="en-US" sz="2000" dirty="0"/>
              <a:t> da se </a:t>
            </a:r>
            <a:r>
              <a:rPr lang="en-US" sz="2000" dirty="0" err="1"/>
              <a:t>radi</a:t>
            </a:r>
            <a:r>
              <a:rPr lang="en-US" sz="2000" dirty="0"/>
              <a:t> </a:t>
            </a:r>
            <a:r>
              <a:rPr lang="sr-Cyrl-RS" sz="2000" dirty="0"/>
              <a:t>о </a:t>
            </a:r>
            <a:r>
              <a:rPr lang="en-US" sz="2000" dirty="0" err="1"/>
              <a:t>povećanoj</a:t>
            </a:r>
            <a:r>
              <a:rPr lang="en-US" sz="2000" dirty="0"/>
              <a:t> </a:t>
            </a:r>
            <a:r>
              <a:rPr lang="en-US" sz="2000" dirty="0" err="1"/>
              <a:t>vlažnosti</a:t>
            </a:r>
            <a:r>
              <a:rPr lang="en-US" sz="2000" dirty="0"/>
              <a:t>, </a:t>
            </a:r>
            <a:r>
              <a:rPr lang="en-US" sz="2000" dirty="0" err="1"/>
              <a:t>što</a:t>
            </a:r>
            <a:r>
              <a:rPr lang="en-US" sz="2000" dirty="0"/>
              <a:t> se </a:t>
            </a:r>
            <a:r>
              <a:rPr lang="en-US" sz="2000" dirty="0" err="1"/>
              <a:t>orijentaciono</a:t>
            </a:r>
            <a:r>
              <a:rPr lang="en-US" sz="2000" dirty="0"/>
              <a:t> </a:t>
            </a:r>
            <a:r>
              <a:rPr lang="en-US" sz="2000" dirty="0" err="1"/>
              <a:t>može</a:t>
            </a:r>
            <a:r>
              <a:rPr lang="en-US" sz="2000" dirty="0"/>
              <a:t> </a:t>
            </a:r>
            <a:r>
              <a:rPr lang="en-US" sz="2000" dirty="0" err="1"/>
              <a:t>proveriti</a:t>
            </a:r>
            <a:r>
              <a:rPr lang="en-US" sz="2000" dirty="0"/>
              <a:t> </a:t>
            </a:r>
            <a:r>
              <a:rPr lang="en-US" sz="2000" dirty="0" err="1"/>
              <a:t>ako</a:t>
            </a:r>
            <a:r>
              <a:rPr lang="en-US" sz="2000" dirty="0"/>
              <a:t> se u </a:t>
            </a:r>
            <a:r>
              <a:rPr lang="en-US" sz="2000" dirty="0" err="1"/>
              <a:t>šaku</a:t>
            </a:r>
            <a:r>
              <a:rPr lang="en-US" sz="2000" dirty="0"/>
              <a:t> </a:t>
            </a:r>
            <a:r>
              <a:rPr lang="en-US" sz="2000" dirty="0" err="1"/>
              <a:t>uzme</a:t>
            </a:r>
            <a:r>
              <a:rPr lang="en-US" sz="2000" dirty="0"/>
              <a:t> </a:t>
            </a:r>
            <a:r>
              <a:rPr lang="en-US" sz="2000" dirty="0" err="1"/>
              <a:t>izvesna</a:t>
            </a:r>
            <a:r>
              <a:rPr lang="en-US" sz="2000" dirty="0"/>
              <a:t> </a:t>
            </a:r>
            <a:r>
              <a:rPr lang="en-US" sz="2000" dirty="0" err="1"/>
              <a:t>količina</a:t>
            </a:r>
            <a:r>
              <a:rPr lang="en-US" sz="2000" dirty="0"/>
              <a:t> </a:t>
            </a:r>
            <a:r>
              <a:rPr lang="en-US" sz="2000" dirty="0" err="1"/>
              <a:t>brašna</a:t>
            </a:r>
            <a:r>
              <a:rPr lang="en-US" sz="2000" dirty="0"/>
              <a:t> </a:t>
            </a:r>
            <a:r>
              <a:rPr lang="en-US" sz="2000" dirty="0" err="1"/>
              <a:t>i</a:t>
            </a:r>
            <a:r>
              <a:rPr lang="en-US" sz="2000" dirty="0"/>
              <a:t> </a:t>
            </a:r>
            <a:r>
              <a:rPr lang="en-US" sz="2000" dirty="0" err="1"/>
              <a:t>stisne</a:t>
            </a:r>
            <a:r>
              <a:rPr lang="en-US" sz="2000" dirty="0"/>
              <a:t>. </a:t>
            </a:r>
            <a:r>
              <a:rPr lang="en-US" sz="2000" dirty="0" err="1"/>
              <a:t>Ukoliko</a:t>
            </a:r>
            <a:r>
              <a:rPr lang="en-US" sz="2000" dirty="0"/>
              <a:t> se </a:t>
            </a:r>
            <a:r>
              <a:rPr lang="en-US" sz="2000" dirty="0" err="1"/>
              <a:t>nakon</a:t>
            </a:r>
            <a:r>
              <a:rPr lang="en-US" sz="2000" dirty="0"/>
              <a:t> </a:t>
            </a:r>
            <a:r>
              <a:rPr lang="en-US" sz="2000" dirty="0" err="1"/>
              <a:t>otvaranja</a:t>
            </a:r>
            <a:r>
              <a:rPr lang="en-US" sz="2000" dirty="0"/>
              <a:t> </a:t>
            </a:r>
            <a:r>
              <a:rPr lang="en-US" sz="2000" dirty="0" err="1"/>
              <a:t>šake</a:t>
            </a:r>
            <a:r>
              <a:rPr lang="en-US" sz="2000" dirty="0"/>
              <a:t> </a:t>
            </a:r>
            <a:r>
              <a:rPr lang="en-US" sz="2000" dirty="0" err="1"/>
              <a:t>brašno</a:t>
            </a:r>
            <a:r>
              <a:rPr lang="en-US" sz="2000" dirty="0"/>
              <a:t> ne </a:t>
            </a:r>
            <a:r>
              <a:rPr lang="en-US" sz="2000" dirty="0" err="1"/>
              <a:t>raspe</a:t>
            </a:r>
            <a:r>
              <a:rPr lang="en-US" sz="2000" dirty="0"/>
              <a:t>, </a:t>
            </a:r>
            <a:r>
              <a:rPr lang="en-US" sz="2000" dirty="0" err="1"/>
              <a:t>već</a:t>
            </a:r>
            <a:r>
              <a:rPr lang="en-US" sz="2000" dirty="0"/>
              <a:t> </a:t>
            </a:r>
            <a:r>
              <a:rPr lang="en-US" sz="2000" dirty="0" err="1"/>
              <a:t>ostane</a:t>
            </a:r>
            <a:r>
              <a:rPr lang="en-US" sz="2000" dirty="0"/>
              <a:t> </a:t>
            </a:r>
            <a:r>
              <a:rPr lang="en-US" sz="2000" dirty="0" err="1"/>
              <a:t>zgrudvano</a:t>
            </a:r>
            <a:r>
              <a:rPr lang="en-US" sz="2000" dirty="0"/>
              <a:t> </a:t>
            </a:r>
            <a:r>
              <a:rPr lang="en-US" sz="2000" dirty="0" err="1"/>
              <a:t>uz</a:t>
            </a:r>
            <a:r>
              <a:rPr lang="en-US" sz="2000" dirty="0"/>
              <a:t> </a:t>
            </a:r>
            <a:r>
              <a:rPr lang="en-US" sz="2000" dirty="0" err="1"/>
              <a:t>otisak</a:t>
            </a:r>
            <a:r>
              <a:rPr lang="en-US" sz="2000" dirty="0"/>
              <a:t> </a:t>
            </a:r>
            <a:r>
              <a:rPr lang="en-US" sz="2000" dirty="0" err="1"/>
              <a:t>prstiju</a:t>
            </a:r>
            <a:r>
              <a:rPr lang="en-US" sz="2000" dirty="0"/>
              <a:t>, </a:t>
            </a:r>
            <a:r>
              <a:rPr lang="en-US" sz="2000" dirty="0" err="1"/>
              <a:t>smatra</a:t>
            </a:r>
            <a:r>
              <a:rPr lang="en-US" sz="2000" dirty="0"/>
              <a:t> se da je </a:t>
            </a:r>
            <a:r>
              <a:rPr lang="en-US" sz="2000" dirty="0" err="1"/>
              <a:t>povećana</a:t>
            </a:r>
            <a:r>
              <a:rPr lang="en-US" sz="2000" dirty="0"/>
              <a:t> </a:t>
            </a:r>
            <a:r>
              <a:rPr lang="en-US" sz="2000" dirty="0" err="1"/>
              <a:t>vlažnost</a:t>
            </a:r>
            <a:r>
              <a:rPr lang="en-US" sz="2000" dirty="0"/>
              <a:t>.</a:t>
            </a:r>
          </a:p>
          <a:p>
            <a:pPr algn="just"/>
            <a:endParaRPr lang="en-US" sz="2000" dirty="0"/>
          </a:p>
          <a:p>
            <a:pPr algn="just"/>
            <a:r>
              <a:rPr lang="en-US" sz="2000" b="1" dirty="0" err="1"/>
              <a:t>Strane</a:t>
            </a:r>
            <a:r>
              <a:rPr lang="en-US" sz="2000" b="1" dirty="0"/>
              <a:t> </a:t>
            </a:r>
            <a:r>
              <a:rPr lang="en-US" sz="2000" b="1" dirty="0" err="1"/>
              <a:t>primese</a:t>
            </a:r>
            <a:r>
              <a:rPr lang="en-US" sz="2000" b="1" dirty="0"/>
              <a:t> </a:t>
            </a:r>
            <a:r>
              <a:rPr lang="en-US" sz="2000" dirty="0"/>
              <a:t>u </a:t>
            </a:r>
            <a:r>
              <a:rPr lang="en-US" sz="2000" dirty="0" err="1"/>
              <a:t>brašnastim</a:t>
            </a:r>
            <a:r>
              <a:rPr lang="en-US" sz="2000" dirty="0"/>
              <a:t> </a:t>
            </a:r>
            <a:r>
              <a:rPr lang="en-US" sz="2000" dirty="0" err="1"/>
              <a:t>hranivima</a:t>
            </a:r>
            <a:r>
              <a:rPr lang="en-US" sz="2000" dirty="0"/>
              <a:t> </a:t>
            </a:r>
            <a:r>
              <a:rPr lang="en-US" sz="2000" dirty="0" err="1"/>
              <a:t>su</a:t>
            </a:r>
            <a:r>
              <a:rPr lang="en-US" sz="2000" dirty="0"/>
              <a:t> </a:t>
            </a:r>
            <a:r>
              <a:rPr lang="en-US" sz="2000" dirty="0" err="1"/>
              <a:t>česte</a:t>
            </a:r>
            <a:r>
              <a:rPr lang="en-US" sz="2000" dirty="0"/>
              <a:t>, </a:t>
            </a:r>
            <a:r>
              <a:rPr lang="en-US" sz="2000" dirty="0" err="1"/>
              <a:t>iako</a:t>
            </a:r>
            <a:r>
              <a:rPr lang="en-US" sz="2000" dirty="0"/>
              <a:t> </a:t>
            </a:r>
            <a:r>
              <a:rPr lang="en-US" sz="2000" dirty="0" err="1"/>
              <a:t>prema</a:t>
            </a:r>
            <a:r>
              <a:rPr lang="en-US" sz="2000" dirty="0"/>
              <a:t> </a:t>
            </a:r>
            <a:r>
              <a:rPr lang="en-US" sz="2000" dirty="0" err="1"/>
              <a:t>važećem</a:t>
            </a:r>
            <a:r>
              <a:rPr lang="en-US" sz="2000" dirty="0"/>
              <a:t> </a:t>
            </a:r>
            <a:r>
              <a:rPr lang="en-US" sz="2000" dirty="0" err="1"/>
              <a:t>Pravilniku</a:t>
            </a:r>
            <a:r>
              <a:rPr lang="en-US" sz="2000" dirty="0"/>
              <a:t> </a:t>
            </a:r>
            <a:r>
              <a:rPr lang="en-US" sz="2000" dirty="0" err="1"/>
              <a:t>mlinski</a:t>
            </a:r>
            <a:r>
              <a:rPr lang="en-US" sz="2000" dirty="0"/>
              <a:t> </a:t>
            </a:r>
            <a:r>
              <a:rPr lang="en-US" sz="2000" dirty="0" err="1"/>
              <a:t>proizvodi</a:t>
            </a:r>
            <a:r>
              <a:rPr lang="en-US" sz="2000" dirty="0"/>
              <a:t> od </a:t>
            </a:r>
            <a:r>
              <a:rPr lang="en-US" sz="2000" dirty="0" err="1"/>
              <a:t>žita</a:t>
            </a:r>
            <a:r>
              <a:rPr lang="en-US" sz="2000" dirty="0"/>
              <a:t> ne </a:t>
            </a:r>
            <a:r>
              <a:rPr lang="en-US" sz="2000" dirty="0" err="1"/>
              <a:t>smeju</a:t>
            </a:r>
            <a:r>
              <a:rPr lang="en-US" sz="2000" dirty="0"/>
              <a:t> da </a:t>
            </a:r>
            <a:r>
              <a:rPr lang="en-US" sz="2000" dirty="0" err="1"/>
              <a:t>sadrže</a:t>
            </a:r>
            <a:r>
              <a:rPr lang="en-US" sz="2000" dirty="0"/>
              <a:t> </a:t>
            </a:r>
            <a:r>
              <a:rPr lang="en-US" sz="2000" dirty="0" err="1"/>
              <a:t>primese</a:t>
            </a:r>
            <a:r>
              <a:rPr lang="en-US" sz="2000" dirty="0"/>
              <a:t> </a:t>
            </a:r>
            <a:r>
              <a:rPr lang="en-US" sz="2000" dirty="0" err="1"/>
              <a:t>neorganskog</a:t>
            </a:r>
            <a:r>
              <a:rPr lang="en-US" sz="2000" dirty="0"/>
              <a:t> </a:t>
            </a:r>
            <a:r>
              <a:rPr lang="en-US" sz="2000" dirty="0" err="1"/>
              <a:t>i</a:t>
            </a:r>
            <a:r>
              <a:rPr lang="en-US" sz="2000" dirty="0"/>
              <a:t> </a:t>
            </a:r>
            <a:r>
              <a:rPr lang="en-US" sz="2000" dirty="0" err="1"/>
              <a:t>organskog</a:t>
            </a:r>
            <a:r>
              <a:rPr lang="en-US" sz="2000" dirty="0"/>
              <a:t> </a:t>
            </a:r>
            <a:r>
              <a:rPr lang="en-US" sz="2000" dirty="0" err="1"/>
              <a:t>porekla</a:t>
            </a:r>
            <a:r>
              <a:rPr lang="en-US" sz="2000" dirty="0"/>
              <a:t>. </a:t>
            </a:r>
            <a:r>
              <a:rPr lang="en-US" sz="2000" b="1" dirty="0" err="1"/>
              <a:t>Ovo</a:t>
            </a:r>
            <a:r>
              <a:rPr lang="en-US" sz="2000" b="1" dirty="0"/>
              <a:t> se ne </a:t>
            </a:r>
            <a:r>
              <a:rPr lang="en-US" sz="2000" b="1" dirty="0" err="1"/>
              <a:t>odnosi</a:t>
            </a:r>
            <a:r>
              <a:rPr lang="en-US" sz="2000" b="1" dirty="0"/>
              <a:t> </a:t>
            </a:r>
            <a:r>
              <a:rPr lang="en-US" sz="2000" b="1" dirty="0" err="1"/>
              <a:t>na</a:t>
            </a:r>
            <a:r>
              <a:rPr lang="en-US" sz="2000" b="1" dirty="0"/>
              <a:t> </a:t>
            </a:r>
            <a:r>
              <a:rPr lang="en-US" sz="2000" b="1" dirty="0" err="1"/>
              <a:t>pšenične</a:t>
            </a:r>
            <a:r>
              <a:rPr lang="en-US" sz="2000" b="1" dirty="0"/>
              <a:t> </a:t>
            </a:r>
            <a:r>
              <a:rPr lang="en-US" sz="2000" b="1" dirty="0" err="1"/>
              <a:t>mekinje</a:t>
            </a:r>
            <a:r>
              <a:rPr lang="en-US" sz="2000" b="1" dirty="0"/>
              <a:t> </a:t>
            </a:r>
            <a:r>
              <a:rPr lang="en-US" sz="2000" b="1" dirty="0" err="1"/>
              <a:t>koje</a:t>
            </a:r>
            <a:r>
              <a:rPr lang="en-US" sz="2000" b="1" dirty="0"/>
              <a:t> </a:t>
            </a:r>
            <a:r>
              <a:rPr lang="en-US" sz="2000" b="1" dirty="0" err="1"/>
              <a:t>mogu</a:t>
            </a:r>
            <a:r>
              <a:rPr lang="en-US" sz="2000" b="1" dirty="0"/>
              <a:t> da </a:t>
            </a:r>
            <a:r>
              <a:rPr lang="en-US" sz="2000" b="1" dirty="0" err="1"/>
              <a:t>sadrže</a:t>
            </a:r>
            <a:r>
              <a:rPr lang="en-US" sz="2000" b="1" dirty="0"/>
              <a:t> </a:t>
            </a:r>
            <a:r>
              <a:rPr lang="en-US" sz="2000" b="1" dirty="0" err="1"/>
              <a:t>neorganske</a:t>
            </a:r>
            <a:r>
              <a:rPr lang="en-US" sz="2000" b="1" dirty="0"/>
              <a:t> </a:t>
            </a:r>
            <a:r>
              <a:rPr lang="en-US" sz="2000" b="1" dirty="0" err="1"/>
              <a:t>primese</a:t>
            </a:r>
            <a:r>
              <a:rPr lang="en-US" sz="2000" b="1" dirty="0"/>
              <a:t> do 0,5% a </a:t>
            </a:r>
            <a:r>
              <a:rPr lang="en-US" sz="2000" b="1" dirty="0" err="1"/>
              <a:t>organske</a:t>
            </a:r>
            <a:r>
              <a:rPr lang="en-US" sz="2000" b="1" dirty="0"/>
              <a:t> do 0,4%.</a:t>
            </a:r>
            <a:r>
              <a:rPr lang="en-US" sz="2000" dirty="0"/>
              <a:t> </a:t>
            </a:r>
            <a:r>
              <a:rPr lang="en-US" sz="2000" b="1" dirty="0" err="1"/>
              <a:t>Prema</a:t>
            </a:r>
            <a:r>
              <a:rPr lang="en-US" sz="2000" b="1" dirty="0"/>
              <a:t> </a:t>
            </a:r>
            <a:r>
              <a:rPr lang="en-US" sz="2000" b="1" dirty="0" err="1"/>
              <a:t>veličini</a:t>
            </a:r>
            <a:r>
              <a:rPr lang="en-US" sz="2000" b="1" dirty="0"/>
              <a:t>, </a:t>
            </a:r>
            <a:r>
              <a:rPr lang="en-US" sz="2000" b="1" dirty="0" err="1"/>
              <a:t>primese</a:t>
            </a:r>
            <a:r>
              <a:rPr lang="en-US" sz="2000" b="1" dirty="0"/>
              <a:t> </a:t>
            </a:r>
            <a:r>
              <a:rPr lang="en-US" sz="2000" b="1" dirty="0" err="1"/>
              <a:t>delimo</a:t>
            </a:r>
            <a:r>
              <a:rPr lang="en-US" sz="2000" b="1" dirty="0"/>
              <a:t> </a:t>
            </a:r>
            <a:r>
              <a:rPr lang="en-US" sz="2000" b="1" dirty="0" err="1"/>
              <a:t>na</a:t>
            </a:r>
            <a:r>
              <a:rPr lang="en-US" sz="2000" b="1" dirty="0"/>
              <a:t> </a:t>
            </a:r>
            <a:r>
              <a:rPr lang="en-US" sz="2000" b="1" dirty="0" err="1"/>
              <a:t>grubu</a:t>
            </a:r>
            <a:r>
              <a:rPr lang="en-US" sz="2000" b="1" dirty="0"/>
              <a:t> (</a:t>
            </a:r>
            <a:r>
              <a:rPr lang="en-US" sz="2000" b="1" dirty="0" err="1"/>
              <a:t>preko</a:t>
            </a:r>
            <a:r>
              <a:rPr lang="en-US" sz="2000" b="1" dirty="0"/>
              <a:t> 3 mm), </a:t>
            </a:r>
            <a:r>
              <a:rPr lang="en-US" sz="2000" b="1" dirty="0" err="1"/>
              <a:t>srednju</a:t>
            </a:r>
            <a:r>
              <a:rPr lang="en-US" sz="2000" b="1" dirty="0"/>
              <a:t> (0,5-1,0 mm) </a:t>
            </a:r>
            <a:r>
              <a:rPr lang="en-US" sz="2000" b="1" dirty="0" err="1"/>
              <a:t>i</a:t>
            </a:r>
            <a:r>
              <a:rPr lang="en-US" sz="2000" b="1" dirty="0"/>
              <a:t> </a:t>
            </a:r>
            <a:r>
              <a:rPr lang="en-US" sz="2000" b="1" dirty="0" err="1"/>
              <a:t>finu</a:t>
            </a:r>
            <a:r>
              <a:rPr lang="en-US" sz="2000" b="1" dirty="0"/>
              <a:t> (</a:t>
            </a:r>
            <a:r>
              <a:rPr lang="en-US" sz="2000" b="1" dirty="0" err="1"/>
              <a:t>ispod</a:t>
            </a:r>
            <a:r>
              <a:rPr lang="en-US" sz="2000" b="1" dirty="0"/>
              <a:t> 0,5 mm) </a:t>
            </a:r>
            <a:r>
              <a:rPr lang="en-US" sz="2000" b="1" dirty="0" err="1"/>
              <a:t>frakciju</a:t>
            </a:r>
            <a:r>
              <a:rPr lang="en-US" sz="2000" b="1" dirty="0"/>
              <a:t>, a </a:t>
            </a:r>
            <a:r>
              <a:rPr lang="en-US" sz="2000" b="1" dirty="0" err="1"/>
              <a:t>njihovo</a:t>
            </a:r>
            <a:r>
              <a:rPr lang="en-US" sz="2000" b="1" dirty="0"/>
              <a:t> </a:t>
            </a:r>
            <a:r>
              <a:rPr lang="en-US" sz="2000" b="1" dirty="0" err="1"/>
              <a:t>prisustvo</a:t>
            </a:r>
            <a:r>
              <a:rPr lang="en-US" sz="2000" b="1" dirty="0"/>
              <a:t> </a:t>
            </a:r>
            <a:r>
              <a:rPr lang="en-US" sz="2000" b="1" dirty="0" err="1"/>
              <a:t>može</a:t>
            </a:r>
            <a:r>
              <a:rPr lang="en-US" sz="2000" b="1" dirty="0"/>
              <a:t> da </a:t>
            </a:r>
            <a:r>
              <a:rPr lang="en-US" sz="2000" b="1" dirty="0" err="1"/>
              <a:t>bude</a:t>
            </a:r>
            <a:r>
              <a:rPr lang="en-US" sz="2000" b="1" dirty="0"/>
              <a:t> </a:t>
            </a:r>
            <a:r>
              <a:rPr lang="en-US" sz="2000" b="1" dirty="0" err="1"/>
              <a:t>posledica</a:t>
            </a:r>
            <a:r>
              <a:rPr lang="en-US" sz="2000" b="1" dirty="0"/>
              <a:t> </a:t>
            </a:r>
            <a:r>
              <a:rPr lang="en-US" sz="2000" b="1" dirty="0" err="1"/>
              <a:t>nepropisnog</a:t>
            </a:r>
            <a:r>
              <a:rPr lang="en-US" sz="2000" b="1" dirty="0"/>
              <a:t> </a:t>
            </a:r>
            <a:r>
              <a:rPr lang="en-US" sz="2000" b="1" dirty="0" err="1"/>
              <a:t>rukovanja</a:t>
            </a:r>
            <a:r>
              <a:rPr lang="en-US" sz="2000" b="1" dirty="0"/>
              <a:t> </a:t>
            </a:r>
            <a:r>
              <a:rPr lang="en-US" sz="2000" b="1" dirty="0" err="1"/>
              <a:t>ili</a:t>
            </a:r>
            <a:r>
              <a:rPr lang="en-US" sz="2000" b="1" dirty="0"/>
              <a:t> </a:t>
            </a:r>
            <a:r>
              <a:rPr lang="en-US" sz="2000" b="1" dirty="0" err="1"/>
              <a:t>falsifikovanja</a:t>
            </a:r>
            <a:r>
              <a:rPr lang="en-US" sz="2000" b="1" dirty="0"/>
              <a:t>. </a:t>
            </a:r>
            <a:r>
              <a:rPr lang="en-US" sz="2000" dirty="0"/>
              <a:t>Od </a:t>
            </a:r>
            <a:r>
              <a:rPr lang="en-US" sz="2000" dirty="0" err="1"/>
              <a:t>primesa</a:t>
            </a:r>
            <a:r>
              <a:rPr lang="en-US" sz="2000" dirty="0"/>
              <a:t> </a:t>
            </a:r>
            <a:r>
              <a:rPr lang="en-US" sz="2000" dirty="0" err="1"/>
              <a:t>neorganskog</a:t>
            </a:r>
            <a:r>
              <a:rPr lang="en-US" sz="2000" dirty="0"/>
              <a:t> </a:t>
            </a:r>
            <a:r>
              <a:rPr lang="en-US" sz="2000" dirty="0" err="1"/>
              <a:t>porekla</a:t>
            </a:r>
            <a:r>
              <a:rPr lang="en-US" sz="2000" dirty="0"/>
              <a:t> </a:t>
            </a:r>
            <a:r>
              <a:rPr lang="en-US" sz="2000" dirty="0" err="1"/>
              <a:t>najčešće</a:t>
            </a:r>
            <a:r>
              <a:rPr lang="en-US" sz="2000" dirty="0"/>
              <a:t> </a:t>
            </a:r>
            <a:r>
              <a:rPr lang="en-US" sz="2000" dirty="0" err="1"/>
              <a:t>su</a:t>
            </a:r>
            <a:r>
              <a:rPr lang="en-US" sz="2000" dirty="0"/>
              <a:t> </a:t>
            </a:r>
            <a:r>
              <a:rPr lang="en-US" sz="2000" dirty="0" err="1"/>
              <a:t>prisutne</a:t>
            </a:r>
            <a:r>
              <a:rPr lang="en-US" sz="2000" dirty="0"/>
              <a:t> </a:t>
            </a:r>
            <a:r>
              <a:rPr lang="en-US" sz="2000" dirty="0" err="1"/>
              <a:t>zemlja</a:t>
            </a:r>
            <a:r>
              <a:rPr lang="en-US" sz="2000" dirty="0"/>
              <a:t>, </a:t>
            </a:r>
            <a:r>
              <a:rPr lang="en-US" sz="2000" dirty="0" err="1"/>
              <a:t>pesak</a:t>
            </a:r>
            <a:r>
              <a:rPr lang="en-US" sz="2000" dirty="0"/>
              <a:t>, </a:t>
            </a:r>
            <a:r>
              <a:rPr lang="en-US" sz="2000" dirty="0" err="1"/>
              <a:t>delovi</a:t>
            </a:r>
            <a:r>
              <a:rPr lang="en-US" sz="2000" dirty="0"/>
              <a:t> </a:t>
            </a:r>
            <a:r>
              <a:rPr lang="en-US" sz="2000" dirty="0" err="1"/>
              <a:t>ambalaže</a:t>
            </a:r>
            <a:r>
              <a:rPr lang="en-US" sz="2000" dirty="0"/>
              <a:t>, </a:t>
            </a:r>
            <a:r>
              <a:rPr lang="en-US" sz="2000" dirty="0" err="1"/>
              <a:t>staklo</a:t>
            </a:r>
            <a:r>
              <a:rPr lang="en-US" sz="2000" dirty="0"/>
              <a:t> </a:t>
            </a:r>
            <a:r>
              <a:rPr lang="en-US" sz="2000" dirty="0" err="1"/>
              <a:t>kao</a:t>
            </a:r>
            <a:r>
              <a:rPr lang="en-US" sz="2000" dirty="0"/>
              <a:t> </a:t>
            </a:r>
            <a:r>
              <a:rPr lang="en-US" sz="2000" dirty="0" err="1"/>
              <a:t>i</a:t>
            </a:r>
            <a:r>
              <a:rPr lang="en-US" sz="2000" dirty="0"/>
              <a:t> </a:t>
            </a:r>
            <a:r>
              <a:rPr lang="en-US" sz="2000" dirty="0" err="1"/>
              <a:t>različiti</a:t>
            </a:r>
            <a:r>
              <a:rPr lang="en-US" sz="2000" dirty="0"/>
              <a:t> </a:t>
            </a:r>
            <a:r>
              <a:rPr lang="en-US" sz="2000" dirty="0" err="1"/>
              <a:t>metalni</a:t>
            </a:r>
            <a:r>
              <a:rPr lang="en-US" sz="2000" dirty="0"/>
              <a:t> </a:t>
            </a:r>
            <a:r>
              <a:rPr lang="en-US" sz="2000" dirty="0" err="1"/>
              <a:t>predmeti</a:t>
            </a:r>
            <a:r>
              <a:rPr lang="en-US" sz="2000" dirty="0"/>
              <a:t>. </a:t>
            </a:r>
            <a:r>
              <a:rPr lang="en-US" sz="2000" dirty="0" err="1"/>
              <a:t>Metalni</a:t>
            </a:r>
            <a:r>
              <a:rPr lang="en-US" sz="2000" dirty="0"/>
              <a:t> </a:t>
            </a:r>
            <a:r>
              <a:rPr lang="en-US" sz="2000" dirty="0" err="1"/>
              <a:t>opiljci</a:t>
            </a:r>
            <a:r>
              <a:rPr lang="en-US" sz="2000" dirty="0"/>
              <a:t> se </a:t>
            </a:r>
            <a:r>
              <a:rPr lang="en-US" sz="2000" dirty="0" err="1"/>
              <a:t>javljaju</a:t>
            </a:r>
            <a:r>
              <a:rPr lang="en-US" sz="2000" dirty="0"/>
              <a:t> </a:t>
            </a:r>
            <a:r>
              <a:rPr lang="en-US" sz="2000" dirty="0" err="1"/>
              <a:t>usled</a:t>
            </a:r>
            <a:r>
              <a:rPr lang="en-US" sz="2000" dirty="0"/>
              <a:t> </a:t>
            </a:r>
            <a:r>
              <a:rPr lang="en-US" sz="2000" dirty="0" err="1"/>
              <a:t>trenja</a:t>
            </a:r>
            <a:r>
              <a:rPr lang="en-US" sz="2000" dirty="0"/>
              <a:t> </a:t>
            </a:r>
            <a:r>
              <a:rPr lang="en-US" sz="2000" dirty="0" err="1"/>
              <a:t>metalnih</a:t>
            </a:r>
            <a:r>
              <a:rPr lang="en-US" sz="2000" dirty="0"/>
              <a:t> </a:t>
            </a:r>
            <a:r>
              <a:rPr lang="en-US" sz="2000" dirty="0" err="1"/>
              <a:t>delova</a:t>
            </a:r>
            <a:r>
              <a:rPr lang="en-US" sz="2000" dirty="0"/>
              <a:t> </a:t>
            </a:r>
            <a:r>
              <a:rPr lang="en-US" sz="2000" dirty="0" err="1"/>
              <a:t>mlina</a:t>
            </a:r>
            <a:r>
              <a:rPr lang="en-US" sz="2000" dirty="0"/>
              <a:t> </a:t>
            </a:r>
            <a:r>
              <a:rPr lang="en-US" sz="2000" dirty="0" err="1"/>
              <a:t>i</a:t>
            </a:r>
            <a:r>
              <a:rPr lang="en-US" sz="2000" dirty="0"/>
              <a:t> </a:t>
            </a:r>
            <a:r>
              <a:rPr lang="en-US" sz="2000" dirty="0" err="1"/>
              <a:t>efikasno</a:t>
            </a:r>
            <a:r>
              <a:rPr lang="en-US" sz="2000" dirty="0"/>
              <a:t> se </a:t>
            </a:r>
            <a:r>
              <a:rPr lang="en-US" sz="2000" dirty="0" err="1"/>
              <a:t>određuju</a:t>
            </a:r>
            <a:r>
              <a:rPr lang="en-US" sz="2000" dirty="0"/>
              <a:t> </a:t>
            </a:r>
            <a:r>
              <a:rPr lang="en-US" sz="2000" dirty="0" err="1"/>
              <a:t>uklanjanjem</a:t>
            </a:r>
            <a:r>
              <a:rPr lang="en-US" sz="2000" dirty="0"/>
              <a:t> </a:t>
            </a:r>
            <a:r>
              <a:rPr lang="en-US" sz="2000" dirty="0" err="1"/>
              <a:t>pomoću</a:t>
            </a:r>
            <a:r>
              <a:rPr lang="en-US" sz="2000" dirty="0"/>
              <a:t> </a:t>
            </a:r>
            <a:r>
              <a:rPr lang="en-US" sz="2000" dirty="0" err="1"/>
              <a:t>magneta</a:t>
            </a:r>
            <a:r>
              <a:rPr lang="en-US" sz="2000" dirty="0"/>
              <a:t>.</a:t>
            </a:r>
          </a:p>
          <a:p>
            <a:pPr algn="just"/>
            <a:endParaRPr lang="en-US" sz="2000" dirty="0"/>
          </a:p>
          <a:p>
            <a:pPr algn="just"/>
            <a:r>
              <a:rPr lang="en-US" sz="2000" dirty="0" err="1"/>
              <a:t>Organske</a:t>
            </a:r>
            <a:r>
              <a:rPr lang="en-US" sz="2000" dirty="0"/>
              <a:t> </a:t>
            </a:r>
            <a:r>
              <a:rPr lang="en-US" sz="2000" dirty="0" err="1"/>
              <a:t>primese</a:t>
            </a:r>
            <a:r>
              <a:rPr lang="en-US" sz="2000" dirty="0"/>
              <a:t> u </a:t>
            </a:r>
            <a:r>
              <a:rPr lang="en-US" sz="2000" dirty="0" err="1"/>
              <a:t>brašnastim</a:t>
            </a:r>
            <a:r>
              <a:rPr lang="en-US" sz="2000" dirty="0"/>
              <a:t> </a:t>
            </a:r>
            <a:r>
              <a:rPr lang="en-US" sz="2000" dirty="0" err="1"/>
              <a:t>hranivima</a:t>
            </a:r>
            <a:r>
              <a:rPr lang="en-US" sz="2000" dirty="0"/>
              <a:t> </a:t>
            </a:r>
            <a:r>
              <a:rPr lang="en-US" sz="2000" dirty="0" err="1"/>
              <a:t>mogu</a:t>
            </a:r>
            <a:r>
              <a:rPr lang="en-US" sz="2000" dirty="0"/>
              <a:t> se </a:t>
            </a:r>
            <a:r>
              <a:rPr lang="en-US" sz="2000" dirty="0" err="1"/>
              <a:t>naći</a:t>
            </a:r>
            <a:r>
              <a:rPr lang="en-US" sz="2000" dirty="0"/>
              <a:t> </a:t>
            </a:r>
            <a:r>
              <a:rPr lang="en-US" sz="2000" dirty="0" err="1"/>
              <a:t>vrlo</a:t>
            </a:r>
            <a:r>
              <a:rPr lang="en-US" sz="2000" dirty="0"/>
              <a:t> </a:t>
            </a:r>
            <a:r>
              <a:rPr lang="en-US" sz="2000" dirty="0" err="1"/>
              <a:t>često</a:t>
            </a:r>
            <a:r>
              <a:rPr lang="en-US" sz="2000" dirty="0"/>
              <a:t> u </a:t>
            </a:r>
            <a:r>
              <a:rPr lang="en-US" sz="2000" dirty="0" err="1"/>
              <a:t>većem</a:t>
            </a:r>
            <a:r>
              <a:rPr lang="en-US" sz="2000" dirty="0"/>
              <a:t> </a:t>
            </a:r>
            <a:r>
              <a:rPr lang="en-US" sz="2000" dirty="0" err="1"/>
              <a:t>obimu</a:t>
            </a:r>
            <a:r>
              <a:rPr lang="en-US" sz="2000" dirty="0"/>
              <a:t>. </a:t>
            </a:r>
            <a:r>
              <a:rPr lang="en-US" sz="2000" dirty="0" err="1"/>
              <a:t>Najčešće</a:t>
            </a:r>
            <a:r>
              <a:rPr lang="en-US" sz="2000" dirty="0"/>
              <a:t> se </a:t>
            </a:r>
            <a:r>
              <a:rPr lang="en-US" sz="2000" dirty="0" err="1"/>
              <a:t>nalaze</a:t>
            </a:r>
            <a:r>
              <a:rPr lang="en-US" sz="2000" dirty="0"/>
              <a:t> </a:t>
            </a:r>
            <a:r>
              <a:rPr lang="en-US" sz="2000" dirty="0" err="1"/>
              <a:t>pleva</a:t>
            </a:r>
            <a:r>
              <a:rPr lang="en-US" sz="2000" dirty="0"/>
              <a:t>, </a:t>
            </a:r>
            <a:r>
              <a:rPr lang="en-US" sz="2000" dirty="0" err="1"/>
              <a:t>ljuska</a:t>
            </a:r>
            <a:r>
              <a:rPr lang="en-US" sz="2000" dirty="0"/>
              <a:t>, </a:t>
            </a:r>
            <a:r>
              <a:rPr lang="en-US" sz="2000" dirty="0" err="1"/>
              <a:t>oklasak</a:t>
            </a:r>
            <a:r>
              <a:rPr lang="en-US" sz="2000" dirty="0"/>
              <a:t>, </a:t>
            </a:r>
            <a:r>
              <a:rPr lang="en-US" sz="2000" dirty="0" err="1"/>
              <a:t>slama</a:t>
            </a:r>
            <a:r>
              <a:rPr lang="en-US" sz="2000" dirty="0"/>
              <a:t> </a:t>
            </a:r>
            <a:r>
              <a:rPr lang="en-US" sz="2000" dirty="0" err="1"/>
              <a:t>i</a:t>
            </a:r>
            <a:r>
              <a:rPr lang="en-US" sz="2000" dirty="0"/>
              <a:t> </a:t>
            </a:r>
            <a:r>
              <a:rPr lang="en-US" sz="2000" dirty="0" err="1"/>
              <a:t>razno</a:t>
            </a:r>
            <a:r>
              <a:rPr lang="en-US" sz="2000" dirty="0"/>
              <a:t> </a:t>
            </a:r>
            <a:r>
              <a:rPr lang="en-US" sz="2000" dirty="0" err="1"/>
              <a:t>zrnevlje</a:t>
            </a:r>
            <a:r>
              <a:rPr lang="en-US" sz="2000" dirty="0"/>
              <a:t>, </a:t>
            </a:r>
            <a:r>
              <a:rPr lang="en-US" sz="2000" dirty="0" err="1"/>
              <a:t>što</a:t>
            </a:r>
            <a:r>
              <a:rPr lang="en-US" sz="2000" dirty="0"/>
              <a:t> </a:t>
            </a:r>
            <a:r>
              <a:rPr lang="en-US" sz="2000" dirty="0" err="1"/>
              <a:t>sve</a:t>
            </a:r>
            <a:r>
              <a:rPr lang="en-US" sz="2000" dirty="0"/>
              <a:t> </a:t>
            </a:r>
            <a:r>
              <a:rPr lang="en-US" sz="2000" dirty="0" err="1"/>
              <a:t>zajedno</a:t>
            </a:r>
            <a:r>
              <a:rPr lang="en-US" sz="2000" dirty="0"/>
              <a:t> </a:t>
            </a:r>
            <a:r>
              <a:rPr lang="en-US" sz="2000" dirty="0" err="1"/>
              <a:t>smanjuje</a:t>
            </a:r>
            <a:r>
              <a:rPr lang="en-US" sz="2000" dirty="0"/>
              <a:t> </a:t>
            </a:r>
            <a:r>
              <a:rPr lang="en-US" sz="2000" dirty="0" err="1"/>
              <a:t>hranljivu</a:t>
            </a:r>
            <a:r>
              <a:rPr lang="en-US" sz="2000" dirty="0"/>
              <a:t> </a:t>
            </a:r>
            <a:r>
              <a:rPr lang="en-US" sz="2000" dirty="0" err="1"/>
              <a:t>vrednost</a:t>
            </a:r>
            <a:r>
              <a:rPr lang="en-US" sz="2000" dirty="0"/>
              <a:t>. Pored </a:t>
            </a:r>
            <a:r>
              <a:rPr lang="en-US" sz="2000" dirty="0" err="1"/>
              <a:t>navedenog</a:t>
            </a:r>
            <a:r>
              <a:rPr lang="en-US" sz="2000" dirty="0"/>
              <a:t>, u </a:t>
            </a:r>
            <a:r>
              <a:rPr lang="en-US" sz="2000" dirty="0" err="1"/>
              <a:t>brašnastim</a:t>
            </a:r>
            <a:r>
              <a:rPr lang="en-US" sz="2000" dirty="0"/>
              <a:t> </a:t>
            </a:r>
            <a:r>
              <a:rPr lang="en-US" sz="2000" dirty="0" err="1"/>
              <a:t>hranivima</a:t>
            </a:r>
            <a:r>
              <a:rPr lang="en-US" sz="2000" dirty="0"/>
              <a:t> </a:t>
            </a:r>
            <a:r>
              <a:rPr lang="en-US" sz="2000" dirty="0" err="1"/>
              <a:t>može</a:t>
            </a:r>
            <a:r>
              <a:rPr lang="en-US" sz="2000" dirty="0"/>
              <a:t> se </a:t>
            </a:r>
            <a:r>
              <a:rPr lang="en-US" sz="2000" dirty="0" err="1"/>
              <a:t>naći</a:t>
            </a:r>
            <a:r>
              <a:rPr lang="en-US" sz="2000" dirty="0"/>
              <a:t> </a:t>
            </a:r>
            <a:r>
              <a:rPr lang="en-US" sz="2000" dirty="0" err="1"/>
              <a:t>semenje</a:t>
            </a:r>
            <a:r>
              <a:rPr lang="en-US" sz="2000" dirty="0"/>
              <a:t> </a:t>
            </a:r>
            <a:r>
              <a:rPr lang="en-US" sz="2000" dirty="0" err="1"/>
              <a:t>otrovnog</a:t>
            </a:r>
            <a:r>
              <a:rPr lang="en-US" sz="2000" dirty="0"/>
              <a:t> </a:t>
            </a:r>
            <a:r>
              <a:rPr lang="en-US" sz="2000" dirty="0" err="1"/>
              <a:t>bilja</a:t>
            </a:r>
            <a:r>
              <a:rPr lang="en-US" sz="2000" dirty="0"/>
              <a:t>, </a:t>
            </a:r>
            <a:r>
              <a:rPr lang="en-US" sz="2000" dirty="0" err="1"/>
              <a:t>leševi</a:t>
            </a:r>
            <a:r>
              <a:rPr lang="en-US" sz="2000" dirty="0"/>
              <a:t> </a:t>
            </a:r>
            <a:r>
              <a:rPr lang="en-US" sz="2000" dirty="0" err="1"/>
              <a:t>različitih</a:t>
            </a:r>
            <a:r>
              <a:rPr lang="en-US" sz="2000" dirty="0"/>
              <a:t> </a:t>
            </a:r>
            <a:r>
              <a:rPr lang="en-US" sz="2000" dirty="0" err="1"/>
              <a:t>parazita</a:t>
            </a:r>
            <a:r>
              <a:rPr lang="en-US" sz="2000" dirty="0"/>
              <a:t> (</a:t>
            </a:r>
            <a:r>
              <a:rPr lang="en-US" sz="2000" dirty="0" err="1"/>
              <a:t>glodari</a:t>
            </a:r>
            <a:r>
              <a:rPr lang="en-US" sz="2000" dirty="0"/>
              <a:t>, </a:t>
            </a:r>
            <a:r>
              <a:rPr lang="en-US" sz="2000" dirty="0" err="1"/>
              <a:t>insekti</a:t>
            </a:r>
            <a:r>
              <a:rPr lang="en-US" sz="2000" dirty="0"/>
              <a:t>), </a:t>
            </a:r>
            <a:r>
              <a:rPr lang="en-US" sz="2000" dirty="0" err="1"/>
              <a:t>njihove</a:t>
            </a:r>
            <a:r>
              <a:rPr lang="en-US" sz="2000" dirty="0"/>
              <a:t> </a:t>
            </a:r>
            <a:r>
              <a:rPr lang="en-US" sz="2000" dirty="0" err="1"/>
              <a:t>paučinaste</a:t>
            </a:r>
            <a:r>
              <a:rPr lang="en-US" sz="2000" dirty="0"/>
              <a:t> </a:t>
            </a:r>
            <a:r>
              <a:rPr lang="en-US" sz="2000" dirty="0" err="1"/>
              <a:t>tvorevine</a:t>
            </a:r>
            <a:r>
              <a:rPr lang="en-US" sz="2000" dirty="0"/>
              <a:t> </a:t>
            </a:r>
            <a:r>
              <a:rPr lang="en-US" sz="2000" dirty="0" err="1"/>
              <a:t>ili</a:t>
            </a:r>
            <a:r>
              <a:rPr lang="en-US" sz="2000" dirty="0"/>
              <a:t> </a:t>
            </a:r>
            <a:r>
              <a:rPr lang="en-US" sz="2000" dirty="0" err="1"/>
              <a:t>razvojni</a:t>
            </a:r>
            <a:r>
              <a:rPr lang="en-US" sz="2000" dirty="0"/>
              <a:t> </a:t>
            </a:r>
            <a:r>
              <a:rPr lang="en-US" sz="2000" dirty="0" err="1"/>
              <a:t>oblici</a:t>
            </a:r>
            <a:r>
              <a:rPr lang="en-US" sz="2000" dirty="0"/>
              <a:t>. </a:t>
            </a:r>
            <a:r>
              <a:rPr lang="en-US" sz="2000" dirty="0" err="1"/>
              <a:t>Obzirom</a:t>
            </a:r>
            <a:r>
              <a:rPr lang="en-US" sz="2000" dirty="0"/>
              <a:t> </a:t>
            </a:r>
            <a:r>
              <a:rPr lang="en-US" sz="2000" dirty="0" err="1"/>
              <a:t>na</a:t>
            </a:r>
            <a:r>
              <a:rPr lang="en-US" sz="2000" dirty="0"/>
              <a:t> </a:t>
            </a:r>
            <a:r>
              <a:rPr lang="en-US" sz="2000" dirty="0" err="1"/>
              <a:t>obim</a:t>
            </a:r>
            <a:r>
              <a:rPr lang="en-US" sz="2000" dirty="0"/>
              <a:t> </a:t>
            </a:r>
            <a:r>
              <a:rPr lang="en-US" sz="2000" dirty="0" err="1"/>
              <a:t>i</a:t>
            </a:r>
            <a:r>
              <a:rPr lang="en-US" sz="2000" dirty="0"/>
              <a:t> </a:t>
            </a:r>
            <a:r>
              <a:rPr lang="en-US" sz="2000" dirty="0" err="1"/>
              <a:t>raznolikost</a:t>
            </a:r>
            <a:r>
              <a:rPr lang="en-US" sz="2000" dirty="0"/>
              <a:t> </a:t>
            </a:r>
            <a:r>
              <a:rPr lang="en-US" sz="2000" dirty="0" err="1"/>
              <a:t>stranih</a:t>
            </a:r>
            <a:r>
              <a:rPr lang="en-US" sz="2000" dirty="0"/>
              <a:t> </a:t>
            </a:r>
            <a:r>
              <a:rPr lang="en-US" sz="2000" dirty="0" err="1"/>
              <a:t>primesa</a:t>
            </a:r>
            <a:r>
              <a:rPr lang="en-US" sz="2000" dirty="0"/>
              <a:t> u </a:t>
            </a:r>
            <a:r>
              <a:rPr lang="en-US" sz="2000" dirty="0" err="1"/>
              <a:t>brašnastoj</a:t>
            </a:r>
            <a:r>
              <a:rPr lang="en-US" sz="2000" dirty="0"/>
              <a:t> </a:t>
            </a:r>
            <a:r>
              <a:rPr lang="en-US" sz="2000" dirty="0" err="1"/>
              <a:t>hrani</a:t>
            </a:r>
            <a:r>
              <a:rPr lang="en-US" sz="2000" dirty="0"/>
              <a:t>, </a:t>
            </a:r>
            <a:r>
              <a:rPr lang="en-US" sz="2000" dirty="0" err="1"/>
              <a:t>koriste</a:t>
            </a:r>
            <a:r>
              <a:rPr lang="en-US" sz="2000" dirty="0"/>
              <a:t> se </a:t>
            </a:r>
            <a:r>
              <a:rPr lang="en-US" sz="2000" dirty="0" err="1"/>
              <a:t>brojne</a:t>
            </a:r>
            <a:r>
              <a:rPr lang="en-US" sz="2000" dirty="0"/>
              <a:t> </a:t>
            </a:r>
            <a:r>
              <a:rPr lang="en-US" sz="2000" dirty="0" err="1"/>
              <a:t>metode</a:t>
            </a:r>
            <a:r>
              <a:rPr lang="en-US" sz="2000" dirty="0"/>
              <a:t> za </a:t>
            </a:r>
            <a:r>
              <a:rPr lang="en-US" sz="2000" dirty="0" err="1"/>
              <a:t>njihovu</a:t>
            </a:r>
            <a:r>
              <a:rPr lang="en-US" sz="2000" dirty="0"/>
              <a:t> </a:t>
            </a:r>
            <a:r>
              <a:rPr lang="en-US" sz="2000" dirty="0" err="1"/>
              <a:t>identifikaciju</a:t>
            </a:r>
            <a:r>
              <a:rPr lang="en-US" sz="2000" dirty="0"/>
              <a:t> </a:t>
            </a:r>
            <a:r>
              <a:rPr lang="en-US" sz="2000" dirty="0" err="1"/>
              <a:t>i</a:t>
            </a:r>
            <a:r>
              <a:rPr lang="en-US" sz="2000" dirty="0"/>
              <a:t> </a:t>
            </a:r>
            <a:r>
              <a:rPr lang="en-US" sz="2000" dirty="0" err="1"/>
              <a:t>određivanje</a:t>
            </a:r>
            <a:r>
              <a:rPr lang="en-US" sz="2000" dirty="0"/>
              <a:t>, </a:t>
            </a:r>
            <a:r>
              <a:rPr lang="en-US" sz="2000" dirty="0" err="1"/>
              <a:t>kao</a:t>
            </a:r>
            <a:r>
              <a:rPr lang="en-US" sz="2000" dirty="0"/>
              <a:t> </a:t>
            </a:r>
            <a:r>
              <a:rPr lang="en-US" sz="2000" dirty="0" err="1"/>
              <a:t>što</a:t>
            </a:r>
            <a:r>
              <a:rPr lang="en-US" sz="2000" dirty="0"/>
              <a:t> </a:t>
            </a:r>
            <a:r>
              <a:rPr lang="en-US" sz="2000" dirty="0" err="1"/>
              <a:t>su</a:t>
            </a:r>
            <a:r>
              <a:rPr lang="en-US" sz="2000" dirty="0"/>
              <a:t> </a:t>
            </a:r>
            <a:r>
              <a:rPr lang="en-US" sz="2000" dirty="0" err="1"/>
              <a:t>posmatranje</a:t>
            </a:r>
            <a:r>
              <a:rPr lang="en-US" sz="2000" dirty="0"/>
              <a:t> </a:t>
            </a:r>
            <a:r>
              <a:rPr lang="en-US" sz="2000" dirty="0" err="1"/>
              <a:t>golim</a:t>
            </a:r>
            <a:r>
              <a:rPr lang="en-US" sz="2000" dirty="0"/>
              <a:t> </a:t>
            </a:r>
            <a:r>
              <a:rPr lang="en-US" sz="2000" dirty="0" err="1"/>
              <a:t>okom</a:t>
            </a:r>
            <a:r>
              <a:rPr lang="en-US" sz="2000" dirty="0"/>
              <a:t>, </a:t>
            </a:r>
            <a:r>
              <a:rPr lang="en-US" sz="2000" dirty="0" err="1"/>
              <a:t>lupom</a:t>
            </a:r>
            <a:r>
              <a:rPr lang="en-US" sz="2000" dirty="0"/>
              <a:t> </a:t>
            </a:r>
            <a:r>
              <a:rPr lang="en-US" sz="2000" dirty="0" err="1"/>
              <a:t>i</a:t>
            </a:r>
            <a:r>
              <a:rPr lang="en-US" sz="2000" dirty="0"/>
              <a:t> </a:t>
            </a:r>
            <a:r>
              <a:rPr lang="en-US" sz="2000" dirty="0" err="1"/>
              <a:t>mikroskopom</a:t>
            </a:r>
            <a:r>
              <a:rPr lang="en-US" sz="2000" dirty="0"/>
              <a:t>, </a:t>
            </a:r>
            <a:r>
              <a:rPr lang="en-US" sz="2000" dirty="0" err="1"/>
              <a:t>prosejavanje</a:t>
            </a:r>
            <a:r>
              <a:rPr lang="en-US" sz="2000" dirty="0"/>
              <a:t> </a:t>
            </a:r>
            <a:r>
              <a:rPr lang="en-US" sz="2000" dirty="0" err="1"/>
              <a:t>kroz</a:t>
            </a:r>
            <a:r>
              <a:rPr lang="en-US" sz="2000" dirty="0"/>
              <a:t> </a:t>
            </a:r>
            <a:r>
              <a:rPr lang="en-US" sz="2000" dirty="0" err="1"/>
              <a:t>sita</a:t>
            </a:r>
            <a:r>
              <a:rPr lang="en-US" sz="2000" dirty="0"/>
              <a:t> </a:t>
            </a:r>
            <a:r>
              <a:rPr lang="en-US" sz="2000" dirty="0" err="1"/>
              <a:t>i</a:t>
            </a:r>
            <a:r>
              <a:rPr lang="en-US" sz="2000" dirty="0"/>
              <a:t> </a:t>
            </a:r>
            <a:r>
              <a:rPr lang="en-US" sz="2000" dirty="0" err="1"/>
              <a:t>različite</a:t>
            </a:r>
            <a:r>
              <a:rPr lang="en-US" sz="2000" dirty="0"/>
              <a:t> </a:t>
            </a:r>
            <a:r>
              <a:rPr lang="en-US" sz="2000" dirty="0" err="1"/>
              <a:t>fizičke</a:t>
            </a:r>
            <a:r>
              <a:rPr lang="en-US" sz="2000" dirty="0"/>
              <a:t> </a:t>
            </a:r>
            <a:r>
              <a:rPr lang="en-US" sz="2000" dirty="0" err="1"/>
              <a:t>i</a:t>
            </a:r>
            <a:r>
              <a:rPr lang="en-US" sz="2000" dirty="0"/>
              <a:t> </a:t>
            </a:r>
            <a:r>
              <a:rPr lang="en-US" sz="2000" dirty="0" err="1"/>
              <a:t>hemijske</a:t>
            </a:r>
            <a:r>
              <a:rPr lang="en-US" sz="2000" dirty="0"/>
              <a:t> </a:t>
            </a:r>
            <a:r>
              <a:rPr lang="en-US" sz="2000" dirty="0" err="1"/>
              <a:t>metode</a:t>
            </a:r>
            <a:r>
              <a:rPr lang="en-US" sz="2000" dirty="0"/>
              <a:t>.</a:t>
            </a:r>
          </a:p>
        </p:txBody>
      </p:sp>
    </p:spTree>
    <p:extLst>
      <p:ext uri="{BB962C8B-B14F-4D97-AF65-F5344CB8AC3E}">
        <p14:creationId xmlns:p14="http://schemas.microsoft.com/office/powerpoint/2010/main" val="3731878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A7EE59-2372-4269-9159-5069305071B3}"/>
              </a:ext>
            </a:extLst>
          </p:cNvPr>
          <p:cNvSpPr/>
          <p:nvPr/>
        </p:nvSpPr>
        <p:spPr>
          <a:xfrm>
            <a:off x="173621" y="600874"/>
            <a:ext cx="11597832" cy="4893647"/>
          </a:xfrm>
          <a:prstGeom prst="rect">
            <a:avLst/>
          </a:prstGeom>
        </p:spPr>
        <p:txBody>
          <a:bodyPr wrap="square">
            <a:spAutoFit/>
          </a:bodyPr>
          <a:lstStyle/>
          <a:p>
            <a:pPr algn="just"/>
            <a:r>
              <a:rPr lang="en-US" sz="2400" b="1" dirty="0" err="1"/>
              <a:t>Paraziti</a:t>
            </a:r>
            <a:r>
              <a:rPr lang="en-US" sz="2400" b="1" dirty="0"/>
              <a:t> </a:t>
            </a:r>
            <a:r>
              <a:rPr lang="en-US" sz="2400" b="1" dirty="0" err="1"/>
              <a:t>životinjskog</a:t>
            </a:r>
            <a:r>
              <a:rPr lang="en-US" sz="2400" b="1" dirty="0"/>
              <a:t> </a:t>
            </a:r>
            <a:r>
              <a:rPr lang="en-US" sz="2400" b="1" dirty="0" err="1"/>
              <a:t>i</a:t>
            </a:r>
            <a:r>
              <a:rPr lang="en-US" sz="2400" b="1" dirty="0"/>
              <a:t> </a:t>
            </a:r>
            <a:r>
              <a:rPr lang="en-US" sz="2400" b="1" dirty="0" err="1"/>
              <a:t>biljnog</a:t>
            </a:r>
            <a:r>
              <a:rPr lang="en-US" sz="2400" b="1" dirty="0"/>
              <a:t> </a:t>
            </a:r>
            <a:r>
              <a:rPr lang="en-US" sz="2400" b="1" dirty="0" err="1"/>
              <a:t>porekla</a:t>
            </a:r>
            <a:r>
              <a:rPr lang="en-US" sz="2400" b="1" dirty="0"/>
              <a:t> </a:t>
            </a:r>
            <a:r>
              <a:rPr lang="en-US" sz="2400" dirty="0" err="1"/>
              <a:t>mogu</a:t>
            </a:r>
            <a:r>
              <a:rPr lang="en-US" sz="2400" dirty="0"/>
              <a:t> se </a:t>
            </a:r>
            <a:r>
              <a:rPr lang="en-US" sz="2400" dirty="0" err="1"/>
              <a:t>naći</a:t>
            </a:r>
            <a:r>
              <a:rPr lang="en-US" sz="2400" dirty="0"/>
              <a:t> u </a:t>
            </a:r>
            <a:r>
              <a:rPr lang="en-US" sz="2400" dirty="0" err="1"/>
              <a:t>brašnastim</a:t>
            </a:r>
            <a:r>
              <a:rPr lang="en-US" sz="2400" dirty="0"/>
              <a:t> </a:t>
            </a:r>
            <a:r>
              <a:rPr lang="en-US" sz="2400" dirty="0" err="1"/>
              <a:t>hranivima</a:t>
            </a:r>
            <a:r>
              <a:rPr lang="en-US" sz="2400" dirty="0"/>
              <a:t>, </a:t>
            </a:r>
            <a:r>
              <a:rPr lang="en-US" sz="2400" dirty="0" err="1"/>
              <a:t>obzirom</a:t>
            </a:r>
            <a:r>
              <a:rPr lang="en-US" sz="2400" dirty="0"/>
              <a:t> </a:t>
            </a:r>
            <a:r>
              <a:rPr lang="en-US" sz="2400" dirty="0" err="1"/>
              <a:t>na</a:t>
            </a:r>
            <a:r>
              <a:rPr lang="en-US" sz="2400" dirty="0"/>
              <a:t> </a:t>
            </a:r>
            <a:r>
              <a:rPr lang="en-US" sz="2400" dirty="0" err="1"/>
              <a:t>njihovu</a:t>
            </a:r>
            <a:r>
              <a:rPr lang="en-US" sz="2400" dirty="0"/>
              <a:t> </a:t>
            </a:r>
            <a:r>
              <a:rPr lang="en-US" sz="2400" dirty="0" err="1"/>
              <a:t>hranljivu</a:t>
            </a:r>
            <a:r>
              <a:rPr lang="en-US" sz="2400" dirty="0"/>
              <a:t> </a:t>
            </a:r>
            <a:r>
              <a:rPr lang="en-US" sz="2400" dirty="0" err="1"/>
              <a:t>vrednost</a:t>
            </a:r>
            <a:r>
              <a:rPr lang="en-US" sz="2400" dirty="0"/>
              <a:t>, </a:t>
            </a:r>
            <a:r>
              <a:rPr lang="en-US" sz="2400" dirty="0" err="1"/>
              <a:t>kao</a:t>
            </a:r>
            <a:r>
              <a:rPr lang="en-US" sz="2400" dirty="0"/>
              <a:t> </a:t>
            </a:r>
            <a:r>
              <a:rPr lang="en-US" sz="2400" dirty="0" err="1"/>
              <a:t>i</a:t>
            </a:r>
            <a:r>
              <a:rPr lang="en-US" sz="2400" dirty="0"/>
              <a:t> </a:t>
            </a:r>
            <a:r>
              <a:rPr lang="en-US" sz="2400" dirty="0" err="1"/>
              <a:t>postojanja</a:t>
            </a:r>
            <a:r>
              <a:rPr lang="en-US" sz="2400" dirty="0"/>
              <a:t> </a:t>
            </a:r>
            <a:r>
              <a:rPr lang="en-US" sz="2400" dirty="0" err="1"/>
              <a:t>optimalnih</a:t>
            </a:r>
            <a:r>
              <a:rPr lang="en-US" sz="2400" dirty="0"/>
              <a:t> </a:t>
            </a:r>
            <a:r>
              <a:rPr lang="en-US" sz="2400" dirty="0" err="1"/>
              <a:t>uslova</a:t>
            </a:r>
            <a:r>
              <a:rPr lang="en-US" sz="2400" dirty="0"/>
              <a:t> za </a:t>
            </a:r>
            <a:r>
              <a:rPr lang="en-US" sz="2400" dirty="0" err="1"/>
              <a:t>njihov</a:t>
            </a:r>
            <a:r>
              <a:rPr lang="en-US" sz="2400" dirty="0"/>
              <a:t> </a:t>
            </a:r>
            <a:r>
              <a:rPr lang="en-US" sz="2400" dirty="0" err="1"/>
              <a:t>razvoj</a:t>
            </a:r>
            <a:r>
              <a:rPr lang="en-US" sz="2400" dirty="0"/>
              <a:t>. U </a:t>
            </a:r>
            <a:r>
              <a:rPr lang="en-US" sz="2400" dirty="0" err="1"/>
              <a:t>brašnastoj</a:t>
            </a:r>
            <a:r>
              <a:rPr lang="en-US" sz="2400" dirty="0"/>
              <a:t> </a:t>
            </a:r>
            <a:r>
              <a:rPr lang="en-US" sz="2400" dirty="0" err="1"/>
              <a:t>hrani</a:t>
            </a:r>
            <a:r>
              <a:rPr lang="en-US" sz="2400" dirty="0"/>
              <a:t> </a:t>
            </a:r>
            <a:r>
              <a:rPr lang="en-US" sz="2400" dirty="0" err="1"/>
              <a:t>može</a:t>
            </a:r>
            <a:r>
              <a:rPr lang="en-US" sz="2400" dirty="0"/>
              <a:t> se </a:t>
            </a:r>
            <a:r>
              <a:rPr lang="en-US" sz="2400" dirty="0" err="1"/>
              <a:t>naći</a:t>
            </a:r>
            <a:r>
              <a:rPr lang="en-US" sz="2400" dirty="0"/>
              <a:t> </a:t>
            </a:r>
            <a:r>
              <a:rPr lang="en-US" sz="2400" dirty="0" err="1"/>
              <a:t>veliki</a:t>
            </a:r>
            <a:r>
              <a:rPr lang="en-US" sz="2400" dirty="0"/>
              <a:t> </a:t>
            </a:r>
            <a:r>
              <a:rPr lang="en-US" sz="2400" dirty="0" err="1"/>
              <a:t>broj</a:t>
            </a:r>
            <a:r>
              <a:rPr lang="en-US" sz="2400" dirty="0"/>
              <a:t> </a:t>
            </a:r>
            <a:r>
              <a:rPr lang="en-US" sz="2400" dirty="0" err="1"/>
              <a:t>različitih</a:t>
            </a:r>
            <a:r>
              <a:rPr lang="en-US" sz="2400" dirty="0"/>
              <a:t> </a:t>
            </a:r>
            <a:r>
              <a:rPr lang="en-US" sz="2400" dirty="0" err="1"/>
              <a:t>insekata</a:t>
            </a:r>
            <a:r>
              <a:rPr lang="en-US" sz="2400" dirty="0"/>
              <a:t>, </a:t>
            </a:r>
            <a:r>
              <a:rPr lang="en-US" sz="2400" dirty="0" err="1"/>
              <a:t>koji</a:t>
            </a:r>
            <a:r>
              <a:rPr lang="en-US" sz="2400" dirty="0"/>
              <a:t> </a:t>
            </a:r>
            <a:r>
              <a:rPr lang="en-US" sz="2400" dirty="0" err="1"/>
              <a:t>su</a:t>
            </a:r>
            <a:r>
              <a:rPr lang="en-US" sz="2400" dirty="0"/>
              <a:t> </a:t>
            </a:r>
            <a:r>
              <a:rPr lang="en-US" sz="2400" dirty="0" err="1"/>
              <a:t>svoj</a:t>
            </a:r>
            <a:r>
              <a:rPr lang="en-US" sz="2400" dirty="0"/>
              <a:t> </a:t>
            </a:r>
            <a:r>
              <a:rPr lang="en-US" sz="2400" dirty="0" err="1"/>
              <a:t>život</a:t>
            </a:r>
            <a:r>
              <a:rPr lang="en-US" sz="2400" dirty="0"/>
              <a:t> </a:t>
            </a:r>
            <a:r>
              <a:rPr lang="en-US" sz="2400" dirty="0" err="1"/>
              <a:t>prilagodili</a:t>
            </a:r>
            <a:r>
              <a:rPr lang="en-US" sz="2400" dirty="0"/>
              <a:t> </a:t>
            </a:r>
            <a:r>
              <a:rPr lang="en-US" sz="2400" dirty="0" err="1"/>
              <a:t>upravo</a:t>
            </a:r>
            <a:r>
              <a:rPr lang="en-US" sz="2400" dirty="0"/>
              <a:t> </a:t>
            </a:r>
            <a:r>
              <a:rPr lang="en-US" sz="2400" dirty="0" err="1"/>
              <a:t>ovoj</a:t>
            </a:r>
            <a:r>
              <a:rPr lang="en-US" sz="2400" dirty="0"/>
              <a:t> </a:t>
            </a:r>
            <a:r>
              <a:rPr lang="en-US" sz="2400" dirty="0" err="1"/>
              <a:t>vrsti</a:t>
            </a:r>
            <a:r>
              <a:rPr lang="en-US" sz="2400" dirty="0"/>
              <a:t> </a:t>
            </a:r>
            <a:r>
              <a:rPr lang="en-US" sz="2400" dirty="0" err="1"/>
              <a:t>hraniva</a:t>
            </a:r>
            <a:r>
              <a:rPr lang="en-US" sz="2400" dirty="0"/>
              <a:t> </a:t>
            </a:r>
            <a:r>
              <a:rPr lang="en-US" sz="2400" dirty="0" err="1"/>
              <a:t>kao</a:t>
            </a:r>
            <a:r>
              <a:rPr lang="en-US" sz="2400" dirty="0"/>
              <a:t> </a:t>
            </a:r>
            <a:r>
              <a:rPr lang="en-US" sz="2400" dirty="0" err="1"/>
              <a:t>što</a:t>
            </a:r>
            <a:r>
              <a:rPr lang="en-US" sz="2400" dirty="0"/>
              <a:t> </a:t>
            </a:r>
            <a:r>
              <a:rPr lang="en-US" sz="2400" dirty="0" err="1"/>
              <a:t>su</a:t>
            </a:r>
            <a:r>
              <a:rPr lang="en-US" sz="2400" dirty="0"/>
              <a:t>: </a:t>
            </a:r>
            <a:r>
              <a:rPr lang="en-US" sz="2400" b="1" dirty="0" err="1"/>
              <a:t>brašnar</a:t>
            </a:r>
            <a:r>
              <a:rPr lang="en-US" sz="2400" b="1" dirty="0"/>
              <a:t> (</a:t>
            </a:r>
            <a:r>
              <a:rPr lang="en-US" sz="2400" b="1" dirty="0" err="1"/>
              <a:t>veliki</a:t>
            </a:r>
            <a:r>
              <a:rPr lang="en-US" sz="2400" b="1" dirty="0"/>
              <a:t> </a:t>
            </a:r>
            <a:r>
              <a:rPr lang="en-US" sz="2400" b="1" dirty="0" err="1"/>
              <a:t>i</a:t>
            </a:r>
            <a:r>
              <a:rPr lang="en-US" sz="2400" b="1" dirty="0"/>
              <a:t> </a:t>
            </a:r>
            <a:r>
              <a:rPr lang="en-US" sz="2400" b="1" dirty="0" err="1"/>
              <a:t>mali</a:t>
            </a:r>
            <a:r>
              <a:rPr lang="en-US" sz="2400" b="1" dirty="0"/>
              <a:t>), </a:t>
            </a:r>
            <a:r>
              <a:rPr lang="en-US" sz="2400" b="1" dirty="0" err="1"/>
              <a:t>buba</a:t>
            </a:r>
            <a:r>
              <a:rPr lang="en-US" sz="2400" b="1" dirty="0"/>
              <a:t> </a:t>
            </a:r>
            <a:r>
              <a:rPr lang="en-US" sz="2400" b="1" dirty="0" err="1"/>
              <a:t>švaba</a:t>
            </a:r>
            <a:r>
              <a:rPr lang="en-US" sz="2400" b="1" dirty="0"/>
              <a:t>, </a:t>
            </a:r>
            <a:r>
              <a:rPr lang="en-US" sz="2400" b="1" dirty="0" err="1"/>
              <a:t>buba</a:t>
            </a:r>
            <a:r>
              <a:rPr lang="en-US" sz="2400" b="1" dirty="0"/>
              <a:t> </a:t>
            </a:r>
            <a:r>
              <a:rPr lang="en-US" sz="2400" b="1" dirty="0" err="1"/>
              <a:t>rusa</a:t>
            </a:r>
            <a:r>
              <a:rPr lang="en-US" sz="2400" b="1" dirty="0"/>
              <a:t>, </a:t>
            </a:r>
            <a:r>
              <a:rPr lang="en-US" sz="2400" b="1" dirty="0" err="1"/>
              <a:t>pauk</a:t>
            </a:r>
            <a:r>
              <a:rPr lang="en-US" sz="2400" b="1" dirty="0"/>
              <a:t> </a:t>
            </a:r>
            <a:r>
              <a:rPr lang="en-US" sz="2400" b="1" dirty="0" err="1"/>
              <a:t>tenebroide</a:t>
            </a:r>
            <a:r>
              <a:rPr lang="en-US" sz="2400" b="1" dirty="0"/>
              <a:t>, </a:t>
            </a:r>
            <a:r>
              <a:rPr lang="en-US" sz="2400" b="1" dirty="0" err="1"/>
              <a:t>moljci</a:t>
            </a:r>
            <a:r>
              <a:rPr lang="en-US" sz="2400" b="1" dirty="0"/>
              <a:t> (</a:t>
            </a:r>
            <a:r>
              <a:rPr lang="en-US" sz="2400" b="1" dirty="0" err="1"/>
              <a:t>brašneni</a:t>
            </a:r>
            <a:r>
              <a:rPr lang="en-US" sz="2400" b="1" dirty="0"/>
              <a:t>, </a:t>
            </a:r>
            <a:r>
              <a:rPr lang="en-US" sz="2400" b="1" dirty="0" err="1"/>
              <a:t>ambarski</a:t>
            </a:r>
            <a:r>
              <a:rPr lang="en-US" sz="2400" b="1" dirty="0"/>
              <a:t>, </a:t>
            </a:r>
            <a:r>
              <a:rPr lang="en-US" sz="2400" b="1" dirty="0" err="1"/>
              <a:t>žitni</a:t>
            </a:r>
            <a:r>
              <a:rPr lang="en-US" sz="2400" b="1" dirty="0"/>
              <a:t>, </a:t>
            </a:r>
            <a:r>
              <a:rPr lang="en-US" sz="2400" b="1" dirty="0" err="1"/>
              <a:t>rđasti</a:t>
            </a:r>
            <a:r>
              <a:rPr lang="en-US" sz="2400" b="1" dirty="0"/>
              <a:t>) </a:t>
            </a:r>
            <a:r>
              <a:rPr lang="en-US" sz="2400" b="1" dirty="0" err="1"/>
              <a:t>i</a:t>
            </a:r>
            <a:r>
              <a:rPr lang="en-US" sz="2400" b="1" dirty="0"/>
              <a:t> </a:t>
            </a:r>
            <a:r>
              <a:rPr lang="en-US" sz="2400" b="1" dirty="0" err="1"/>
              <a:t>grinje</a:t>
            </a:r>
            <a:r>
              <a:rPr lang="en-US" sz="2400" dirty="0"/>
              <a:t>. </a:t>
            </a:r>
            <a:r>
              <a:rPr lang="en-US" sz="2400" dirty="0" err="1"/>
              <a:t>Sve</a:t>
            </a:r>
            <a:r>
              <a:rPr lang="en-US" sz="2400" dirty="0"/>
              <a:t> </a:t>
            </a:r>
            <a:r>
              <a:rPr lang="en-US" sz="2400" dirty="0" err="1"/>
              <a:t>ove</a:t>
            </a:r>
            <a:r>
              <a:rPr lang="en-US" sz="2400" dirty="0"/>
              <a:t> </a:t>
            </a:r>
            <a:r>
              <a:rPr lang="en-US" sz="2400" dirty="0" err="1"/>
              <a:t>štetočine</a:t>
            </a:r>
            <a:r>
              <a:rPr lang="en-US" sz="2400" dirty="0"/>
              <a:t> za </a:t>
            </a:r>
            <a:r>
              <a:rPr lang="en-US" sz="2400" dirty="0" err="1"/>
              <a:t>odvijanje</a:t>
            </a:r>
            <a:r>
              <a:rPr lang="en-US" sz="2400" dirty="0"/>
              <a:t> </a:t>
            </a:r>
            <a:r>
              <a:rPr lang="en-US" sz="2400" dirty="0" err="1"/>
              <a:t>svojih</a:t>
            </a:r>
            <a:r>
              <a:rPr lang="en-US" sz="2400" dirty="0"/>
              <a:t> </a:t>
            </a:r>
            <a:r>
              <a:rPr lang="en-US" sz="2400" dirty="0" err="1"/>
              <a:t>metaboličkih</a:t>
            </a:r>
            <a:r>
              <a:rPr lang="en-US" sz="2400" dirty="0"/>
              <a:t> </a:t>
            </a:r>
            <a:r>
              <a:rPr lang="en-US" sz="2400" dirty="0" err="1"/>
              <a:t>procesa</a:t>
            </a:r>
            <a:r>
              <a:rPr lang="en-US" sz="2400" dirty="0"/>
              <a:t> </a:t>
            </a:r>
            <a:r>
              <a:rPr lang="en-US" sz="2400" dirty="0" err="1"/>
              <a:t>koriste</a:t>
            </a:r>
            <a:r>
              <a:rPr lang="en-US" sz="2400" dirty="0"/>
              <a:t> </a:t>
            </a:r>
            <a:r>
              <a:rPr lang="en-US" sz="2400" dirty="0" err="1"/>
              <a:t>postojeće</a:t>
            </a:r>
            <a:r>
              <a:rPr lang="en-US" sz="2400" dirty="0"/>
              <a:t> </a:t>
            </a:r>
            <a:r>
              <a:rPr lang="en-US" sz="2400" dirty="0" err="1"/>
              <a:t>hranljive</a:t>
            </a:r>
            <a:r>
              <a:rPr lang="en-US" sz="2400" dirty="0"/>
              <a:t> </a:t>
            </a:r>
            <a:r>
              <a:rPr lang="en-US" sz="2400" dirty="0" err="1"/>
              <a:t>materije</a:t>
            </a:r>
            <a:r>
              <a:rPr lang="en-US" sz="2400" dirty="0"/>
              <a:t>, a </a:t>
            </a:r>
            <a:r>
              <a:rPr lang="en-US" sz="2400" dirty="0" err="1"/>
              <a:t>kao</a:t>
            </a:r>
            <a:r>
              <a:rPr lang="en-US" sz="2400" dirty="0"/>
              <a:t> </a:t>
            </a:r>
            <a:r>
              <a:rPr lang="en-US" sz="2400" dirty="0" err="1"/>
              <a:t>produkt</a:t>
            </a:r>
            <a:r>
              <a:rPr lang="en-US" sz="2400" dirty="0"/>
              <a:t> </a:t>
            </a:r>
            <a:r>
              <a:rPr lang="en-US" sz="2400" dirty="0" err="1"/>
              <a:t>njihovog</a:t>
            </a:r>
            <a:r>
              <a:rPr lang="en-US" sz="2400" dirty="0"/>
              <a:t> </a:t>
            </a:r>
            <a:r>
              <a:rPr lang="en-US" sz="2400" dirty="0" err="1"/>
              <a:t>metabolizma</a:t>
            </a:r>
            <a:r>
              <a:rPr lang="en-US" sz="2400" dirty="0"/>
              <a:t> </a:t>
            </a:r>
            <a:r>
              <a:rPr lang="en-US" sz="2400" dirty="0" err="1"/>
              <a:t>nastaju</a:t>
            </a:r>
            <a:r>
              <a:rPr lang="en-US" sz="2400" dirty="0"/>
              <a:t> </a:t>
            </a:r>
            <a:r>
              <a:rPr lang="en-US" sz="2400" dirty="0" err="1"/>
              <a:t>proizvodi</a:t>
            </a:r>
            <a:r>
              <a:rPr lang="en-US" sz="2400" dirty="0"/>
              <a:t> </a:t>
            </a:r>
            <a:r>
              <a:rPr lang="en-US" sz="2400" dirty="0" err="1"/>
              <a:t>koji</a:t>
            </a:r>
            <a:r>
              <a:rPr lang="en-US" sz="2400" dirty="0"/>
              <a:t> </a:t>
            </a:r>
            <a:r>
              <a:rPr lang="en-US" sz="2400" dirty="0" err="1"/>
              <a:t>smanjuju</a:t>
            </a:r>
            <a:r>
              <a:rPr lang="en-US" sz="2400" dirty="0"/>
              <a:t> </a:t>
            </a:r>
            <a:r>
              <a:rPr lang="en-US" sz="2400" dirty="0" err="1"/>
              <a:t>njihovu</a:t>
            </a:r>
            <a:r>
              <a:rPr lang="en-US" sz="2400" dirty="0"/>
              <a:t> </a:t>
            </a:r>
            <a:r>
              <a:rPr lang="en-US" sz="2400" dirty="0" err="1"/>
              <a:t>hranljivu</a:t>
            </a:r>
            <a:r>
              <a:rPr lang="en-US" sz="2400" dirty="0"/>
              <a:t> </a:t>
            </a:r>
            <a:r>
              <a:rPr lang="en-US" sz="2400" dirty="0" err="1"/>
              <a:t>vrednost</a:t>
            </a:r>
            <a:r>
              <a:rPr lang="en-US" sz="2400" dirty="0"/>
              <a:t>. </a:t>
            </a:r>
            <a:r>
              <a:rPr lang="en-US" sz="2400" dirty="0" err="1"/>
              <a:t>Neke</a:t>
            </a:r>
            <a:r>
              <a:rPr lang="en-US" sz="2400" dirty="0"/>
              <a:t> od </a:t>
            </a:r>
            <a:r>
              <a:rPr lang="en-US" sz="2400" dirty="0" err="1"/>
              <a:t>ovih</a:t>
            </a:r>
            <a:r>
              <a:rPr lang="en-US" sz="2400" dirty="0"/>
              <a:t> </a:t>
            </a:r>
            <a:r>
              <a:rPr lang="en-US" sz="2400" dirty="0" err="1"/>
              <a:t>štetočina</a:t>
            </a:r>
            <a:r>
              <a:rPr lang="en-US" sz="2400" dirty="0"/>
              <a:t> </a:t>
            </a:r>
            <a:r>
              <a:rPr lang="en-US" sz="2400" dirty="0" err="1"/>
              <a:t>možemo</a:t>
            </a:r>
            <a:r>
              <a:rPr lang="en-US" sz="2400" dirty="0"/>
              <a:t> </a:t>
            </a:r>
            <a:r>
              <a:rPr lang="en-US" sz="2400" dirty="0" err="1"/>
              <a:t>videti</a:t>
            </a:r>
            <a:r>
              <a:rPr lang="en-US" sz="2400" dirty="0"/>
              <a:t> </a:t>
            </a:r>
            <a:r>
              <a:rPr lang="en-US" sz="2400" dirty="0" err="1"/>
              <a:t>golim</a:t>
            </a:r>
            <a:r>
              <a:rPr lang="en-US" sz="2400" dirty="0"/>
              <a:t> </a:t>
            </a:r>
            <a:r>
              <a:rPr lang="en-US" sz="2400" dirty="0" err="1"/>
              <a:t>okom</a:t>
            </a:r>
            <a:r>
              <a:rPr lang="en-US" sz="2400" dirty="0"/>
              <a:t>, a za </a:t>
            </a:r>
            <a:r>
              <a:rPr lang="en-US" sz="2400" dirty="0" err="1"/>
              <a:t>druge</a:t>
            </a:r>
            <a:r>
              <a:rPr lang="en-US" sz="2400" dirty="0"/>
              <a:t> je </a:t>
            </a:r>
            <a:r>
              <a:rPr lang="en-US" sz="2400" dirty="0" err="1"/>
              <a:t>potrebna</a:t>
            </a:r>
            <a:r>
              <a:rPr lang="en-US" sz="2400" dirty="0"/>
              <a:t> </a:t>
            </a:r>
            <a:r>
              <a:rPr lang="en-US" sz="2400" dirty="0" err="1"/>
              <a:t>lupa</a:t>
            </a:r>
            <a:r>
              <a:rPr lang="en-US" sz="2400" dirty="0"/>
              <a:t> </a:t>
            </a:r>
            <a:r>
              <a:rPr lang="en-US" sz="2400" dirty="0" err="1"/>
              <a:t>ili</a:t>
            </a:r>
            <a:r>
              <a:rPr lang="en-US" sz="2400" dirty="0"/>
              <a:t> </a:t>
            </a:r>
            <a:r>
              <a:rPr lang="en-US" sz="2400" dirty="0" err="1"/>
              <a:t>mikroskop</a:t>
            </a:r>
            <a:r>
              <a:rPr lang="en-US" sz="2400" dirty="0"/>
              <a:t>. Od </a:t>
            </a:r>
            <a:r>
              <a:rPr lang="en-US" sz="2400" dirty="0" err="1"/>
              <a:t>parazita</a:t>
            </a:r>
            <a:r>
              <a:rPr lang="en-US" sz="2400" dirty="0"/>
              <a:t> </a:t>
            </a:r>
            <a:r>
              <a:rPr lang="en-US" sz="2400" dirty="0" err="1"/>
              <a:t>životinjskog</a:t>
            </a:r>
            <a:r>
              <a:rPr lang="en-US" sz="2400" dirty="0"/>
              <a:t> </a:t>
            </a:r>
            <a:r>
              <a:rPr lang="en-US" sz="2400" dirty="0" err="1"/>
              <a:t>porekla</a:t>
            </a:r>
            <a:r>
              <a:rPr lang="en-US" sz="2400" dirty="0"/>
              <a:t>, </a:t>
            </a:r>
            <a:r>
              <a:rPr lang="en-US" sz="2400" dirty="0" err="1"/>
              <a:t>posebnu</a:t>
            </a:r>
            <a:r>
              <a:rPr lang="en-US" sz="2400" dirty="0"/>
              <a:t> </a:t>
            </a:r>
            <a:r>
              <a:rPr lang="en-US" sz="2400" dirty="0" err="1"/>
              <a:t>štetu</a:t>
            </a:r>
            <a:r>
              <a:rPr lang="en-US" sz="2400" dirty="0"/>
              <a:t> </a:t>
            </a:r>
            <a:r>
              <a:rPr lang="en-US" sz="2400" dirty="0" err="1"/>
              <a:t>pričinjavaju</a:t>
            </a:r>
            <a:r>
              <a:rPr lang="en-US" sz="2400" dirty="0"/>
              <a:t> </a:t>
            </a:r>
            <a:r>
              <a:rPr lang="en-US" sz="2400" dirty="0" err="1"/>
              <a:t>različite</a:t>
            </a:r>
            <a:r>
              <a:rPr lang="en-US" sz="2400" dirty="0"/>
              <a:t> </a:t>
            </a:r>
            <a:r>
              <a:rPr lang="en-US" sz="2400" dirty="0" err="1"/>
              <a:t>vrste</a:t>
            </a:r>
            <a:r>
              <a:rPr lang="en-US" sz="2400" dirty="0"/>
              <a:t> </a:t>
            </a:r>
            <a:r>
              <a:rPr lang="en-US" sz="2400" dirty="0" err="1"/>
              <a:t>glodara</a:t>
            </a:r>
            <a:r>
              <a:rPr lang="en-US" sz="2400" dirty="0"/>
              <a:t> (</a:t>
            </a:r>
            <a:r>
              <a:rPr lang="en-US" sz="2400" dirty="0" err="1"/>
              <a:t>miš</a:t>
            </a:r>
            <a:r>
              <a:rPr lang="en-US" sz="2400" dirty="0"/>
              <a:t>, </a:t>
            </a:r>
            <a:r>
              <a:rPr lang="en-US" sz="2400" dirty="0" err="1"/>
              <a:t>pacov</a:t>
            </a:r>
            <a:r>
              <a:rPr lang="en-US" sz="2400" dirty="0"/>
              <a:t>, </a:t>
            </a:r>
            <a:r>
              <a:rPr lang="en-US" sz="2400" dirty="0" err="1"/>
              <a:t>tekunica</a:t>
            </a:r>
            <a:r>
              <a:rPr lang="en-US" sz="2400" dirty="0"/>
              <a:t>, </a:t>
            </a:r>
            <a:r>
              <a:rPr lang="en-US" sz="2400" dirty="0" err="1"/>
              <a:t>puh</a:t>
            </a:r>
            <a:r>
              <a:rPr lang="en-US" sz="2400" dirty="0"/>
              <a:t>) </a:t>
            </a:r>
            <a:r>
              <a:rPr lang="en-US" sz="2400" dirty="0" err="1"/>
              <a:t>koji</a:t>
            </a:r>
            <a:r>
              <a:rPr lang="en-US" sz="2400" dirty="0"/>
              <a:t> </a:t>
            </a:r>
            <a:r>
              <a:rPr lang="en-US" sz="2400" dirty="0" err="1"/>
              <a:t>nanose</a:t>
            </a:r>
            <a:r>
              <a:rPr lang="en-US" sz="2400" dirty="0"/>
              <a:t> </a:t>
            </a:r>
            <a:r>
              <a:rPr lang="en-US" sz="2400" dirty="0" err="1"/>
              <a:t>veliku</a:t>
            </a:r>
            <a:r>
              <a:rPr lang="en-US" sz="2400" dirty="0"/>
              <a:t> </a:t>
            </a:r>
            <a:r>
              <a:rPr lang="en-US" sz="2400" dirty="0" err="1"/>
              <a:t>štetu</a:t>
            </a:r>
            <a:r>
              <a:rPr lang="en-US" sz="2400" dirty="0"/>
              <a:t> u </a:t>
            </a:r>
            <a:r>
              <a:rPr lang="en-US" sz="2400" dirty="0" err="1"/>
              <a:t>skladištima</a:t>
            </a:r>
            <a:r>
              <a:rPr lang="en-US" sz="2400" dirty="0"/>
              <a:t>, </a:t>
            </a:r>
            <a:r>
              <a:rPr lang="en-US" sz="2400" dirty="0" err="1"/>
              <a:t>rasipaju</a:t>
            </a:r>
            <a:r>
              <a:rPr lang="en-US" sz="2400" dirty="0"/>
              <a:t> </a:t>
            </a:r>
            <a:r>
              <a:rPr lang="en-US" sz="2400" dirty="0" err="1"/>
              <a:t>hranu</a:t>
            </a:r>
            <a:r>
              <a:rPr lang="en-US" sz="2400" dirty="0"/>
              <a:t>, </a:t>
            </a:r>
            <a:r>
              <a:rPr lang="en-US" sz="2400" dirty="0" err="1"/>
              <a:t>zagađuju</a:t>
            </a:r>
            <a:r>
              <a:rPr lang="en-US" sz="2400" dirty="0"/>
              <a:t> je </a:t>
            </a:r>
            <a:r>
              <a:rPr lang="en-US" sz="2400" dirty="0" err="1"/>
              <a:t>ekskrementima</a:t>
            </a:r>
            <a:r>
              <a:rPr lang="en-US" sz="2400" dirty="0"/>
              <a:t> </a:t>
            </a:r>
            <a:r>
              <a:rPr lang="en-US" sz="2400" dirty="0" err="1"/>
              <a:t>i</a:t>
            </a:r>
            <a:r>
              <a:rPr lang="en-US" sz="2400" dirty="0"/>
              <a:t> </a:t>
            </a:r>
            <a:r>
              <a:rPr lang="en-US" sz="2400" dirty="0" err="1"/>
              <a:t>bakterijama</a:t>
            </a:r>
            <a:r>
              <a:rPr lang="en-US" sz="2400" dirty="0"/>
              <a:t>. Od </a:t>
            </a:r>
            <a:r>
              <a:rPr lang="en-US" sz="2400" dirty="0" err="1"/>
              <a:t>biljnih</a:t>
            </a:r>
            <a:r>
              <a:rPr lang="en-US" sz="2400" dirty="0"/>
              <a:t> </a:t>
            </a:r>
            <a:r>
              <a:rPr lang="en-US" sz="2400" dirty="0" err="1"/>
              <a:t>parazita</a:t>
            </a:r>
            <a:r>
              <a:rPr lang="en-US" sz="2400" dirty="0"/>
              <a:t>, pored </a:t>
            </a:r>
            <a:r>
              <a:rPr lang="en-US" sz="2400" dirty="0" err="1"/>
              <a:t>plesni</a:t>
            </a:r>
            <a:r>
              <a:rPr lang="en-US" sz="2400" dirty="0"/>
              <a:t> </a:t>
            </a:r>
            <a:r>
              <a:rPr lang="en-US" sz="2400" dirty="0" err="1"/>
              <a:t>i</a:t>
            </a:r>
            <a:r>
              <a:rPr lang="en-US" sz="2400" dirty="0"/>
              <a:t> </a:t>
            </a:r>
            <a:r>
              <a:rPr lang="en-US" sz="2400" dirty="0" err="1"/>
              <a:t>bakterija</a:t>
            </a:r>
            <a:r>
              <a:rPr lang="en-US" sz="2400" dirty="0"/>
              <a:t>, </a:t>
            </a:r>
            <a:r>
              <a:rPr lang="en-US" sz="2400" dirty="0" err="1"/>
              <a:t>najčešće</a:t>
            </a:r>
            <a:r>
              <a:rPr lang="en-US" sz="2400" dirty="0"/>
              <a:t> se </a:t>
            </a:r>
            <a:r>
              <a:rPr lang="en-US" sz="2400" dirty="0" err="1"/>
              <a:t>mogu</a:t>
            </a:r>
            <a:r>
              <a:rPr lang="en-US" sz="2400" dirty="0"/>
              <a:t> </a:t>
            </a:r>
            <a:r>
              <a:rPr lang="en-US" sz="2400" dirty="0" err="1"/>
              <a:t>utvrditi</a:t>
            </a:r>
            <a:r>
              <a:rPr lang="en-US" sz="2400" dirty="0"/>
              <a:t> </a:t>
            </a:r>
            <a:r>
              <a:rPr lang="en-US" sz="2400" dirty="0" err="1"/>
              <a:t>gara</a:t>
            </a:r>
            <a:r>
              <a:rPr lang="en-US" sz="2400" dirty="0"/>
              <a:t>, </a:t>
            </a:r>
            <a:r>
              <a:rPr lang="en-US" sz="2400" dirty="0" err="1"/>
              <a:t>snet</a:t>
            </a:r>
            <a:r>
              <a:rPr lang="en-US" sz="2400" dirty="0"/>
              <a:t> </a:t>
            </a:r>
            <a:r>
              <a:rPr lang="en-US" sz="2400" dirty="0" err="1"/>
              <a:t>i</a:t>
            </a:r>
            <a:r>
              <a:rPr lang="en-US" sz="2400" dirty="0"/>
              <a:t> </a:t>
            </a:r>
            <a:r>
              <a:rPr lang="en-US" sz="2400" dirty="0" err="1"/>
              <a:t>glavnica</a:t>
            </a:r>
            <a:r>
              <a:rPr lang="en-US" sz="2400" dirty="0"/>
              <a:t>.</a:t>
            </a:r>
          </a:p>
          <a:p>
            <a:pPr algn="just"/>
            <a:endParaRPr lang="en-US" sz="2400" dirty="0"/>
          </a:p>
          <a:p>
            <a:r>
              <a:rPr lang="en-US" sz="2400" dirty="0"/>
              <a:t>*</a:t>
            </a:r>
            <a:r>
              <a:rPr lang="en-US" sz="2400" dirty="0" err="1"/>
              <a:t>Opšti</a:t>
            </a:r>
            <a:r>
              <a:rPr lang="en-US" sz="2400" dirty="0"/>
              <a:t> </a:t>
            </a:r>
            <a:r>
              <a:rPr lang="en-US" sz="2400" dirty="0" err="1"/>
              <a:t>izgled</a:t>
            </a:r>
            <a:r>
              <a:rPr lang="en-US" sz="2400" dirty="0"/>
              <a:t> </a:t>
            </a:r>
            <a:r>
              <a:rPr lang="en-US" sz="2400" dirty="0" err="1"/>
              <a:t>kvalitetne</a:t>
            </a:r>
            <a:r>
              <a:rPr lang="en-US" sz="2400" dirty="0"/>
              <a:t> </a:t>
            </a:r>
            <a:r>
              <a:rPr lang="en-US" sz="2400" dirty="0" err="1"/>
              <a:t>brašnaste</a:t>
            </a:r>
            <a:r>
              <a:rPr lang="en-US" sz="2400" dirty="0"/>
              <a:t> </a:t>
            </a:r>
            <a:r>
              <a:rPr lang="en-US" sz="2400" dirty="0" err="1"/>
              <a:t>hrane</a:t>
            </a:r>
            <a:r>
              <a:rPr lang="en-US" sz="2400" dirty="0"/>
              <a:t> </a:t>
            </a:r>
            <a:r>
              <a:rPr lang="en-US" sz="2400" dirty="0" err="1"/>
              <a:t>daje</a:t>
            </a:r>
            <a:r>
              <a:rPr lang="en-US" sz="2400" dirty="0"/>
              <a:t> </a:t>
            </a:r>
            <a:r>
              <a:rPr lang="en-US" sz="2400" dirty="0" err="1"/>
              <a:t>utisak</a:t>
            </a:r>
            <a:r>
              <a:rPr lang="en-US" sz="2400" dirty="0"/>
              <a:t> </a:t>
            </a:r>
            <a:r>
              <a:rPr lang="en-US" sz="2400" dirty="0" err="1"/>
              <a:t>rastresitosti</a:t>
            </a:r>
            <a:r>
              <a:rPr lang="en-US" sz="2400" dirty="0"/>
              <a:t>, </a:t>
            </a:r>
            <a:r>
              <a:rPr lang="en-US" sz="2400" dirty="0" err="1"/>
              <a:t>kvaliteta</a:t>
            </a:r>
            <a:r>
              <a:rPr lang="en-US" sz="2400" dirty="0"/>
              <a:t> </a:t>
            </a:r>
            <a:r>
              <a:rPr lang="en-US" sz="2400" dirty="0" err="1"/>
              <a:t>i</a:t>
            </a:r>
            <a:r>
              <a:rPr lang="en-US" sz="2400" dirty="0"/>
              <a:t> </a:t>
            </a:r>
            <a:r>
              <a:rPr lang="en-US" sz="2400" dirty="0" err="1"/>
              <a:t>čistoće</a:t>
            </a:r>
            <a:r>
              <a:rPr lang="en-US" sz="2400" dirty="0"/>
              <a:t>.</a:t>
            </a:r>
          </a:p>
        </p:txBody>
      </p:sp>
    </p:spTree>
    <p:extLst>
      <p:ext uri="{BB962C8B-B14F-4D97-AF65-F5344CB8AC3E}">
        <p14:creationId xmlns:p14="http://schemas.microsoft.com/office/powerpoint/2010/main" val="2472499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11F18E-BADF-4EFF-971F-8547F737627B}"/>
              </a:ext>
            </a:extLst>
          </p:cNvPr>
          <p:cNvSpPr/>
          <p:nvPr/>
        </p:nvSpPr>
        <p:spPr>
          <a:xfrm>
            <a:off x="424406" y="1516066"/>
            <a:ext cx="11343188" cy="4401205"/>
          </a:xfrm>
          <a:prstGeom prst="rect">
            <a:avLst/>
          </a:prstGeom>
        </p:spPr>
        <p:txBody>
          <a:bodyPr wrap="square">
            <a:spAutoFit/>
          </a:bodyPr>
          <a:lstStyle/>
          <a:p>
            <a:pPr algn="just"/>
            <a:r>
              <a:rPr lang="en-US" sz="2800" dirty="0"/>
              <a:t>Danas </a:t>
            </a:r>
            <a:r>
              <a:rPr lang="en-US" sz="2800" dirty="0" err="1"/>
              <a:t>uprkos</a:t>
            </a:r>
            <a:r>
              <a:rPr lang="en-US" sz="2800" dirty="0"/>
              <a:t> </a:t>
            </a:r>
            <a:r>
              <a:rPr lang="en-US" sz="2800" dirty="0" err="1"/>
              <a:t>snažnom</a:t>
            </a:r>
            <a:r>
              <a:rPr lang="en-US" sz="2800" dirty="0"/>
              <a:t> </a:t>
            </a:r>
            <a:r>
              <a:rPr lang="en-US" sz="2800" dirty="0" err="1"/>
              <a:t>razvoju</a:t>
            </a:r>
            <a:r>
              <a:rPr lang="en-US" sz="2800" dirty="0"/>
              <a:t> </a:t>
            </a:r>
            <a:r>
              <a:rPr lang="en-US" sz="2800" dirty="0" err="1"/>
              <a:t>analitičke</a:t>
            </a:r>
            <a:r>
              <a:rPr lang="en-US" sz="2800" dirty="0"/>
              <a:t> </a:t>
            </a:r>
            <a:r>
              <a:rPr lang="en-US" sz="2800" dirty="0" err="1"/>
              <a:t>hemije</a:t>
            </a:r>
            <a:r>
              <a:rPr lang="en-US" sz="2800" dirty="0"/>
              <a:t> </a:t>
            </a:r>
            <a:r>
              <a:rPr lang="en-US" sz="2800" dirty="0" err="1"/>
              <a:t>i</a:t>
            </a:r>
            <a:r>
              <a:rPr lang="en-US" sz="2800" dirty="0"/>
              <a:t> </a:t>
            </a:r>
            <a:r>
              <a:rPr lang="en-US" sz="2800" dirty="0" err="1"/>
              <a:t>različitih</a:t>
            </a:r>
            <a:r>
              <a:rPr lang="en-US" sz="2800" dirty="0"/>
              <a:t> </a:t>
            </a:r>
            <a:r>
              <a:rPr lang="en-US" sz="2800" dirty="0" err="1"/>
              <a:t>instrumentalnih</a:t>
            </a:r>
            <a:r>
              <a:rPr lang="en-US" sz="2800" dirty="0"/>
              <a:t> </a:t>
            </a:r>
            <a:r>
              <a:rPr lang="en-US" sz="2800" dirty="0" err="1"/>
              <a:t>metoda</a:t>
            </a:r>
            <a:r>
              <a:rPr lang="en-US" sz="2800" dirty="0"/>
              <a:t> </a:t>
            </a:r>
            <a:r>
              <a:rPr lang="en-US" sz="2800" dirty="0" err="1"/>
              <a:t>i</a:t>
            </a:r>
            <a:r>
              <a:rPr lang="en-US" sz="2800" dirty="0"/>
              <a:t> </a:t>
            </a:r>
            <a:r>
              <a:rPr lang="en-US" sz="2800" dirty="0" err="1"/>
              <a:t>tehnika</a:t>
            </a:r>
            <a:r>
              <a:rPr lang="en-US" sz="2800" dirty="0"/>
              <a:t>, </a:t>
            </a:r>
            <a:r>
              <a:rPr lang="en-US" sz="2800" dirty="0" err="1"/>
              <a:t>još</a:t>
            </a:r>
            <a:r>
              <a:rPr lang="en-US" sz="2800" dirty="0"/>
              <a:t> </a:t>
            </a:r>
            <a:r>
              <a:rPr lang="en-US" sz="2800" dirty="0" err="1"/>
              <a:t>uvek</a:t>
            </a:r>
            <a:r>
              <a:rPr lang="en-US" sz="2800" dirty="0"/>
              <a:t> </a:t>
            </a:r>
            <a:r>
              <a:rPr lang="en-US" sz="2800" dirty="0" err="1"/>
              <a:t>su</a:t>
            </a:r>
            <a:r>
              <a:rPr lang="en-US" sz="2800" dirty="0"/>
              <a:t> se </a:t>
            </a:r>
            <a:r>
              <a:rPr lang="en-US" sz="2800" dirty="0" err="1"/>
              <a:t>održale</a:t>
            </a:r>
            <a:r>
              <a:rPr lang="en-US" sz="2800" dirty="0"/>
              <a:t> </a:t>
            </a:r>
            <a:r>
              <a:rPr lang="en-US" sz="2800" dirty="0" err="1"/>
              <a:t>klasične</a:t>
            </a:r>
            <a:r>
              <a:rPr lang="en-US" sz="2800" dirty="0"/>
              <a:t> </a:t>
            </a:r>
            <a:r>
              <a:rPr lang="en-US" sz="2800" dirty="0" err="1"/>
              <a:t>fizičko</a:t>
            </a:r>
            <a:r>
              <a:rPr lang="en-US" sz="2800" dirty="0"/>
              <a:t>–</a:t>
            </a:r>
            <a:r>
              <a:rPr lang="en-US" sz="2800" dirty="0" err="1"/>
              <a:t>hemijske</a:t>
            </a:r>
            <a:r>
              <a:rPr lang="en-US" sz="2800" dirty="0"/>
              <a:t> </a:t>
            </a:r>
            <a:r>
              <a:rPr lang="en-US" sz="2800" dirty="0" err="1"/>
              <a:t>metode</a:t>
            </a:r>
            <a:r>
              <a:rPr lang="en-US" sz="2800" dirty="0"/>
              <a:t>, </a:t>
            </a:r>
            <a:r>
              <a:rPr lang="en-US" sz="2800" dirty="0" err="1"/>
              <a:t>koje</a:t>
            </a:r>
            <a:r>
              <a:rPr lang="en-US" sz="2800" dirty="0"/>
              <a:t> se </a:t>
            </a:r>
            <a:r>
              <a:rPr lang="en-US" sz="2800" dirty="0" err="1"/>
              <a:t>koriste</a:t>
            </a:r>
            <a:r>
              <a:rPr lang="en-US" sz="2800" dirty="0"/>
              <a:t> za </a:t>
            </a:r>
            <a:r>
              <a:rPr lang="en-US" sz="2800" dirty="0" err="1"/>
              <a:t>ispitivanje</a:t>
            </a:r>
            <a:r>
              <a:rPr lang="en-US" sz="2800" dirty="0"/>
              <a:t> </a:t>
            </a:r>
            <a:r>
              <a:rPr lang="en-US" sz="2800" dirty="0" err="1"/>
              <a:t>i</a:t>
            </a:r>
            <a:r>
              <a:rPr lang="en-US" sz="2800" dirty="0"/>
              <a:t> </a:t>
            </a:r>
            <a:r>
              <a:rPr lang="en-US" sz="2800" dirty="0" err="1"/>
              <a:t>ocenjivanje</a:t>
            </a:r>
            <a:r>
              <a:rPr lang="en-US" sz="2800" dirty="0"/>
              <a:t> </a:t>
            </a:r>
            <a:r>
              <a:rPr lang="en-US" sz="2800" dirty="0" err="1"/>
              <a:t>upotrebljivosti</a:t>
            </a:r>
            <a:r>
              <a:rPr lang="en-US" sz="2800" dirty="0"/>
              <a:t> </a:t>
            </a:r>
            <a:r>
              <a:rPr lang="en-US" sz="2800" dirty="0" err="1"/>
              <a:t>hrane</a:t>
            </a:r>
            <a:r>
              <a:rPr lang="en-US" sz="2800" dirty="0"/>
              <a:t> za </a:t>
            </a:r>
            <a:r>
              <a:rPr lang="en-US" sz="2800" dirty="0" err="1"/>
              <a:t>životinje</a:t>
            </a:r>
            <a:r>
              <a:rPr lang="en-US" sz="2800" dirty="0"/>
              <a:t>. S </a:t>
            </a:r>
            <a:r>
              <a:rPr lang="en-US" sz="2800" dirty="0" err="1"/>
              <a:t>tim</a:t>
            </a:r>
            <a:r>
              <a:rPr lang="en-US" sz="2800" dirty="0"/>
              <a:t> u </a:t>
            </a:r>
            <a:r>
              <a:rPr lang="en-US" sz="2800" dirty="0" err="1"/>
              <a:t>vezi</a:t>
            </a:r>
            <a:r>
              <a:rPr lang="en-US" sz="2800" dirty="0"/>
              <a:t> u </a:t>
            </a:r>
            <a:r>
              <a:rPr lang="en-US" sz="2800" dirty="0" err="1"/>
              <a:t>ovom</a:t>
            </a:r>
            <a:r>
              <a:rPr lang="en-US" sz="2800" dirty="0"/>
              <a:t> </a:t>
            </a:r>
            <a:r>
              <a:rPr lang="en-US" sz="2800" dirty="0" err="1"/>
              <a:t>poglavlju</a:t>
            </a:r>
            <a:r>
              <a:rPr lang="en-US" sz="2800" dirty="0"/>
              <a:t> </a:t>
            </a:r>
            <a:r>
              <a:rPr lang="en-US" sz="2800" dirty="0" err="1"/>
              <a:t>su</a:t>
            </a:r>
            <a:r>
              <a:rPr lang="en-US" sz="2800" dirty="0"/>
              <a:t> </a:t>
            </a:r>
            <a:r>
              <a:rPr lang="en-US" sz="2800" dirty="0" err="1"/>
              <a:t>najvećim</a:t>
            </a:r>
            <a:r>
              <a:rPr lang="en-US" sz="2800" dirty="0"/>
              <a:t> </a:t>
            </a:r>
            <a:r>
              <a:rPr lang="en-US" sz="2800" dirty="0" err="1"/>
              <a:t>delom</a:t>
            </a:r>
            <a:r>
              <a:rPr lang="en-US" sz="2800" dirty="0"/>
              <a:t> </a:t>
            </a:r>
            <a:r>
              <a:rPr lang="en-US" sz="2800" dirty="0" err="1"/>
              <a:t>prikazane</a:t>
            </a:r>
            <a:r>
              <a:rPr lang="en-US" sz="2800" dirty="0"/>
              <a:t> </a:t>
            </a:r>
            <a:r>
              <a:rPr lang="en-US" sz="2800" dirty="0" err="1"/>
              <a:t>klasične</a:t>
            </a:r>
            <a:r>
              <a:rPr lang="en-US" sz="2800" dirty="0"/>
              <a:t> </a:t>
            </a:r>
            <a:r>
              <a:rPr lang="en-US" sz="2800" dirty="0" err="1"/>
              <a:t>metode</a:t>
            </a:r>
            <a:r>
              <a:rPr lang="en-US" sz="2800" dirty="0"/>
              <a:t> za </a:t>
            </a:r>
            <a:r>
              <a:rPr lang="en-US" sz="2800" dirty="0" err="1"/>
              <a:t>ocenjivanje</a:t>
            </a:r>
            <a:r>
              <a:rPr lang="en-US" sz="2800" dirty="0"/>
              <a:t> </a:t>
            </a:r>
            <a:r>
              <a:rPr lang="en-US" sz="2800" dirty="0" err="1"/>
              <a:t>kvaliteta</a:t>
            </a:r>
            <a:r>
              <a:rPr lang="en-US" sz="2800" dirty="0"/>
              <a:t> </a:t>
            </a:r>
            <a:r>
              <a:rPr lang="en-US" sz="2800" dirty="0" err="1"/>
              <a:t>i</a:t>
            </a:r>
            <a:r>
              <a:rPr lang="en-US" sz="2800" dirty="0"/>
              <a:t> </a:t>
            </a:r>
            <a:r>
              <a:rPr lang="en-US" sz="2800" dirty="0" err="1"/>
              <a:t>higijenske</a:t>
            </a:r>
            <a:r>
              <a:rPr lang="en-US" sz="2800" dirty="0"/>
              <a:t> </a:t>
            </a:r>
            <a:r>
              <a:rPr lang="en-US" sz="2800" dirty="0" err="1"/>
              <a:t>ispravnosti</a:t>
            </a:r>
            <a:r>
              <a:rPr lang="en-US" sz="2800" dirty="0"/>
              <a:t> </a:t>
            </a:r>
            <a:r>
              <a:rPr lang="en-US" sz="2800" dirty="0" err="1"/>
              <a:t>brašnastih</a:t>
            </a:r>
            <a:r>
              <a:rPr lang="en-US" sz="2800" dirty="0"/>
              <a:t> </a:t>
            </a:r>
            <a:r>
              <a:rPr lang="en-US" sz="2800" dirty="0" err="1"/>
              <a:t>hraniva</a:t>
            </a:r>
            <a:r>
              <a:rPr lang="en-US" sz="2800" dirty="0"/>
              <a:t>. </a:t>
            </a:r>
          </a:p>
          <a:p>
            <a:pPr algn="just"/>
            <a:endParaRPr lang="en-US" sz="2800" dirty="0"/>
          </a:p>
          <a:p>
            <a:pPr algn="just"/>
            <a:r>
              <a:rPr lang="en-US" sz="2800" dirty="0" err="1"/>
              <a:t>Zbog</a:t>
            </a:r>
            <a:r>
              <a:rPr lang="en-US" sz="2800" dirty="0"/>
              <a:t> </a:t>
            </a:r>
            <a:r>
              <a:rPr lang="en-US" sz="2800" dirty="0" err="1"/>
              <a:t>velike</a:t>
            </a:r>
            <a:r>
              <a:rPr lang="en-US" sz="2800" dirty="0"/>
              <a:t> </a:t>
            </a:r>
            <a:r>
              <a:rPr lang="en-US" sz="2800" dirty="0" err="1"/>
              <a:t>izloženosti</a:t>
            </a:r>
            <a:r>
              <a:rPr lang="en-US" sz="2800" dirty="0"/>
              <a:t> </a:t>
            </a:r>
            <a:r>
              <a:rPr lang="en-US" sz="2800" dirty="0" err="1"/>
              <a:t>falsifikovanju</a:t>
            </a:r>
            <a:r>
              <a:rPr lang="en-US" sz="2800" dirty="0"/>
              <a:t> </a:t>
            </a:r>
            <a:r>
              <a:rPr lang="en-US" sz="2800" dirty="0" err="1"/>
              <a:t>brašnaste</a:t>
            </a:r>
            <a:r>
              <a:rPr lang="en-US" sz="2800" dirty="0"/>
              <a:t> </a:t>
            </a:r>
            <a:r>
              <a:rPr lang="en-US" sz="2800" dirty="0" err="1"/>
              <a:t>hrane</a:t>
            </a:r>
            <a:r>
              <a:rPr lang="en-US" sz="2800" dirty="0"/>
              <a:t>, u </a:t>
            </a:r>
            <a:r>
              <a:rPr lang="en-US" sz="2800" dirty="0" err="1"/>
              <a:t>praksi</a:t>
            </a:r>
            <a:r>
              <a:rPr lang="en-US" sz="2800" dirty="0"/>
              <a:t> </a:t>
            </a:r>
            <a:r>
              <a:rPr lang="en-US" sz="2800" dirty="0" err="1"/>
              <a:t>su</a:t>
            </a:r>
            <a:r>
              <a:rPr lang="en-US" sz="2800" dirty="0"/>
              <a:t> u </a:t>
            </a:r>
            <a:r>
              <a:rPr lang="en-US" sz="2800" dirty="0" err="1"/>
              <a:t>upotrebi</a:t>
            </a:r>
            <a:r>
              <a:rPr lang="en-US" sz="2800" dirty="0"/>
              <a:t> </a:t>
            </a:r>
            <a:r>
              <a:rPr lang="en-US" sz="2800" dirty="0" err="1"/>
              <a:t>različite</a:t>
            </a:r>
            <a:r>
              <a:rPr lang="en-US" sz="2800" dirty="0"/>
              <a:t> </a:t>
            </a:r>
            <a:r>
              <a:rPr lang="en-US" sz="2800" dirty="0" err="1"/>
              <a:t>brze</a:t>
            </a:r>
            <a:r>
              <a:rPr lang="en-US" sz="2800" dirty="0"/>
              <a:t> </a:t>
            </a:r>
            <a:r>
              <a:rPr lang="en-US" sz="2800" dirty="0" err="1"/>
              <a:t>metode</a:t>
            </a:r>
            <a:r>
              <a:rPr lang="en-US" sz="2800" dirty="0"/>
              <a:t> za </a:t>
            </a:r>
            <a:r>
              <a:rPr lang="en-US" sz="2800" dirty="0" err="1"/>
              <a:t>utvrđivanje</a:t>
            </a:r>
            <a:r>
              <a:rPr lang="en-US" sz="2800" dirty="0"/>
              <a:t> </a:t>
            </a:r>
            <a:r>
              <a:rPr lang="en-US" sz="2800" dirty="0" err="1"/>
              <a:t>prisustva</a:t>
            </a:r>
            <a:r>
              <a:rPr lang="en-US" sz="2800" dirty="0"/>
              <a:t> </a:t>
            </a:r>
            <a:r>
              <a:rPr lang="en-US" sz="2800" dirty="0" err="1"/>
              <a:t>neorganskih</a:t>
            </a:r>
            <a:r>
              <a:rPr lang="en-US" sz="2800" dirty="0"/>
              <a:t> </a:t>
            </a:r>
            <a:r>
              <a:rPr lang="en-US" sz="2800" dirty="0" err="1"/>
              <a:t>primesa</a:t>
            </a:r>
            <a:r>
              <a:rPr lang="en-US" sz="2800" dirty="0"/>
              <a:t>, </a:t>
            </a:r>
            <a:r>
              <a:rPr lang="en-US" sz="2800" dirty="0" err="1"/>
              <a:t>identifikacije</a:t>
            </a:r>
            <a:r>
              <a:rPr lang="en-US" sz="2800" dirty="0"/>
              <a:t> </a:t>
            </a:r>
            <a:r>
              <a:rPr lang="en-US" sz="2800" dirty="0" err="1"/>
              <a:t>porekla</a:t>
            </a:r>
            <a:r>
              <a:rPr lang="en-US" sz="2800" dirty="0"/>
              <a:t> </a:t>
            </a:r>
            <a:r>
              <a:rPr lang="en-US" sz="2800" dirty="0" err="1"/>
              <a:t>brašnaste</a:t>
            </a:r>
            <a:r>
              <a:rPr lang="en-US" sz="2800" dirty="0"/>
              <a:t> </a:t>
            </a:r>
            <a:r>
              <a:rPr lang="en-US" sz="2800" dirty="0" err="1"/>
              <a:t>hrane</a:t>
            </a:r>
            <a:r>
              <a:rPr lang="en-US" sz="2800" dirty="0"/>
              <a:t>, </a:t>
            </a:r>
            <a:r>
              <a:rPr lang="en-US" sz="2800" dirty="0" err="1"/>
              <a:t>utvrđivanje</a:t>
            </a:r>
            <a:r>
              <a:rPr lang="en-US" sz="2800" dirty="0"/>
              <a:t> </a:t>
            </a:r>
            <a:r>
              <a:rPr lang="en-US" sz="2800" dirty="0" err="1"/>
              <a:t>prisustva</a:t>
            </a:r>
            <a:r>
              <a:rPr lang="en-US" sz="2800" dirty="0"/>
              <a:t> </a:t>
            </a:r>
            <a:r>
              <a:rPr lang="en-US" sz="2800" dirty="0" err="1"/>
              <a:t>semenja</a:t>
            </a:r>
            <a:r>
              <a:rPr lang="en-US" sz="2800" dirty="0"/>
              <a:t> </a:t>
            </a:r>
            <a:r>
              <a:rPr lang="en-US" sz="2800" dirty="0" err="1"/>
              <a:t>otrovnih</a:t>
            </a:r>
            <a:r>
              <a:rPr lang="en-US" sz="2800" dirty="0"/>
              <a:t> </a:t>
            </a:r>
            <a:r>
              <a:rPr lang="en-US" sz="2800" dirty="0" err="1"/>
              <a:t>i</a:t>
            </a:r>
            <a:r>
              <a:rPr lang="en-US" sz="2800" dirty="0"/>
              <a:t> </a:t>
            </a:r>
            <a:r>
              <a:rPr lang="en-US" sz="2800" dirty="0" err="1"/>
              <a:t>depresivnih</a:t>
            </a:r>
            <a:r>
              <a:rPr lang="en-US" sz="2800" dirty="0"/>
              <a:t> </a:t>
            </a:r>
            <a:r>
              <a:rPr lang="en-US" sz="2800" dirty="0" err="1"/>
              <a:t>biljaka</a:t>
            </a:r>
            <a:r>
              <a:rPr lang="en-US" sz="2800" dirty="0"/>
              <a:t>, </a:t>
            </a:r>
            <a:r>
              <a:rPr lang="en-US" sz="2800" dirty="0" err="1"/>
              <a:t>kao</a:t>
            </a:r>
            <a:r>
              <a:rPr lang="en-US" sz="2800" dirty="0"/>
              <a:t> </a:t>
            </a:r>
            <a:r>
              <a:rPr lang="en-US" sz="2800" dirty="0" err="1"/>
              <a:t>i</a:t>
            </a:r>
            <a:r>
              <a:rPr lang="en-US" sz="2800" dirty="0"/>
              <a:t> </a:t>
            </a:r>
            <a:r>
              <a:rPr lang="en-US" sz="2800" dirty="0" err="1"/>
              <a:t>prisustva</a:t>
            </a:r>
            <a:r>
              <a:rPr lang="en-US" sz="2800" dirty="0"/>
              <a:t> </a:t>
            </a:r>
            <a:r>
              <a:rPr lang="en-US" sz="2800" dirty="0" err="1"/>
              <a:t>parazita</a:t>
            </a:r>
            <a:r>
              <a:rPr lang="en-US" sz="2800" dirty="0"/>
              <a:t> </a:t>
            </a:r>
            <a:r>
              <a:rPr lang="en-US" sz="2800" dirty="0" err="1"/>
              <a:t>hrane</a:t>
            </a:r>
            <a:r>
              <a:rPr lang="en-US" sz="2800" dirty="0"/>
              <a:t>. </a:t>
            </a:r>
          </a:p>
        </p:txBody>
      </p:sp>
      <p:sp>
        <p:nvSpPr>
          <p:cNvPr id="4" name="TextBox 3">
            <a:extLst>
              <a:ext uri="{FF2B5EF4-FFF2-40B4-BE49-F238E27FC236}">
                <a16:creationId xmlns:a16="http://schemas.microsoft.com/office/drawing/2014/main" id="{6785213C-974A-7680-40EA-8DDF9F7CF9F2}"/>
              </a:ext>
            </a:extLst>
          </p:cNvPr>
          <p:cNvSpPr txBox="1"/>
          <p:nvPr/>
        </p:nvSpPr>
        <p:spPr>
          <a:xfrm>
            <a:off x="1795696" y="134034"/>
            <a:ext cx="8883569" cy="954107"/>
          </a:xfrm>
          <a:prstGeom prst="rect">
            <a:avLst/>
          </a:prstGeom>
          <a:solidFill>
            <a:schemeClr val="accent6">
              <a:lumMod val="40000"/>
              <a:lumOff val="60000"/>
            </a:schemeClr>
          </a:solidFill>
        </p:spPr>
        <p:txBody>
          <a:bodyPr wrap="square">
            <a:spAutoFit/>
          </a:bodyPr>
          <a:lstStyle/>
          <a:p>
            <a:pPr algn="ctr"/>
            <a:r>
              <a:rPr lang="en-US" sz="2800" dirty="0"/>
              <a:t>FIZIČKO-HEMIJSKE METODE ZA OCENJIVANJE KVALITETA I HIGIJENSKE ISPRAVNOSTI BRAŠNASTIH HRANIVA</a:t>
            </a:r>
          </a:p>
        </p:txBody>
      </p:sp>
    </p:spTree>
    <p:extLst>
      <p:ext uri="{BB962C8B-B14F-4D97-AF65-F5344CB8AC3E}">
        <p14:creationId xmlns:p14="http://schemas.microsoft.com/office/powerpoint/2010/main" val="887891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980A43-374C-47DB-9818-AA94E06ED8CA}"/>
              </a:ext>
            </a:extLst>
          </p:cNvPr>
          <p:cNvSpPr/>
          <p:nvPr/>
        </p:nvSpPr>
        <p:spPr>
          <a:xfrm>
            <a:off x="244997" y="667126"/>
            <a:ext cx="11702005" cy="5535361"/>
          </a:xfrm>
          <a:prstGeom prst="rect">
            <a:avLst/>
          </a:prstGeom>
        </p:spPr>
        <p:txBody>
          <a:bodyPr wrap="square">
            <a:spAutoFit/>
          </a:bodyPr>
          <a:lstStyle/>
          <a:p>
            <a:pPr>
              <a:lnSpc>
                <a:spcPct val="115000"/>
              </a:lnSpc>
              <a:spcAft>
                <a:spcPts val="4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Falsifikovanje brašnastih hraniva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b="1" dirty="0">
                <a:latin typeface="Arial" panose="020B0604020202020204" pitchFamily="34" charset="0"/>
                <a:ea typeface="Calibri" panose="020F0502020204030204" pitchFamily="34" charset="0"/>
                <a:cs typeface="Times New Roman" panose="02020603050405020304" pitchFamily="18" charset="0"/>
              </a:rPr>
              <a:t>1. Utvrđivanje prisustva neorganskih primesa u brašnastim hranivima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U brašnastu hranu se najčešće dodaju neorganske materije koje ne menjaju organoleptička svojstva, koje su jeftinije od hrane, a mogu da smanje hranljivu vrednost ili da budu štetne.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Količina neorganskih primesa se može najpreciznije utvrditi analizom sadržaja pepela (% s. pepela dobijen analizom-% s. pepela tablični), a sadržaj peska, metodom za određivanje pepela nerastvorljivog u HCl, koji je opisan u ranijem poglavlju.</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Najbrža proba za ocenu prisustva neorganskih materija je hloroformska proba, koja se zasniva na razlici u specifičnoj masi organskog i neorganskog dela hrane. </a:t>
            </a:r>
            <a:r>
              <a:rPr lang="sr-Latn-RS" sz="2000" b="1" dirty="0">
                <a:latin typeface="Arial" panose="020B0604020202020204" pitchFamily="34" charset="0"/>
                <a:ea typeface="Calibri" panose="020F0502020204030204" pitchFamily="34" charset="0"/>
                <a:cs typeface="Times New Roman" panose="02020603050405020304" pitchFamily="18" charset="0"/>
              </a:rPr>
              <a:t>Nakon prelivanja hrane hloroformom, organski deo pluta na površini (deo se rastvara), a neorganski se taloži na dno suda.</a:t>
            </a:r>
            <a:r>
              <a:rPr lang="sr-Latn-RS" sz="2000" dirty="0">
                <a:latin typeface="Arial" panose="020B0604020202020204" pitchFamily="34" charset="0"/>
                <a:ea typeface="Calibri" panose="020F0502020204030204" pitchFamily="34" charset="0"/>
                <a:cs typeface="Times New Roman" panose="02020603050405020304" pitchFamily="18" charset="0"/>
              </a:rPr>
              <a:t> Količina primesa se određuje vizuelno ili merenjem mase nakon uklanjanja rastvarača. </a:t>
            </a:r>
          </a:p>
          <a:p>
            <a:pPr algn="just">
              <a:lnSpc>
                <a:spcPct val="115000"/>
              </a:lnSpc>
              <a:spcAft>
                <a:spcPts val="4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sr-Latn-RS" sz="2000" dirty="0">
                <a:latin typeface="Arial" panose="020B0604020202020204" pitchFamily="34" charset="0"/>
                <a:ea typeface="Calibri" panose="020F0502020204030204" pitchFamily="34" charset="0"/>
              </a:rPr>
              <a:t>Dobijeni talog posle hloroformske probe može da bude od namerno dodatih supstanci, koje su obično jeftine, pristupačne i ne uvek otrovne (kreda, kreč, gips, stipsa), pa su zato razrađene brze metode za njihovu identifikaciju.</a:t>
            </a:r>
            <a:endParaRPr lang="en-US" sz="2000" dirty="0"/>
          </a:p>
        </p:txBody>
      </p:sp>
    </p:spTree>
    <p:extLst>
      <p:ext uri="{BB962C8B-B14F-4D97-AF65-F5344CB8AC3E}">
        <p14:creationId xmlns:p14="http://schemas.microsoft.com/office/powerpoint/2010/main" val="1464451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05F3626-412C-4C94-9C8C-A9E76D787E0E}"/>
              </a:ext>
            </a:extLst>
          </p:cNvPr>
          <p:cNvSpPr/>
          <p:nvPr/>
        </p:nvSpPr>
        <p:spPr>
          <a:xfrm>
            <a:off x="162045" y="106135"/>
            <a:ext cx="11528385" cy="6645730"/>
          </a:xfrm>
          <a:prstGeom prst="rect">
            <a:avLst/>
          </a:prstGeom>
        </p:spPr>
        <p:txBody>
          <a:bodyPr wrap="square">
            <a:spAutoFit/>
          </a:bodyPr>
          <a:lstStyle/>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Prisustvo krede, određuje se nakon izvršene hloroformske probe, kada se odlije tečni alikvot, a talog se tretira sa HCl. Ukoliko se razviju mehurići CO</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dirty="0">
                <a:latin typeface="Arial" panose="020B0604020202020204" pitchFamily="34" charset="0"/>
                <a:ea typeface="Calibri" panose="020F0502020204030204" pitchFamily="34" charset="0"/>
                <a:cs typeface="Times New Roman" panose="02020603050405020304" pitchFamily="18" charset="0"/>
              </a:rPr>
              <a:t>, može se smatrati da je prisustvo krede dokazano. Ova reakcija nije specifična i služi za orijentaciono utvrđivanje prisustva stočne krede u hrani za životinje.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Dokazivanje </a:t>
            </a:r>
            <a:r>
              <a:rPr lang="sr-Latn-RS" sz="2000" b="1" dirty="0">
                <a:latin typeface="Arial" panose="020B0604020202020204" pitchFamily="34" charset="0"/>
                <a:ea typeface="Calibri" panose="020F0502020204030204" pitchFamily="34" charset="0"/>
                <a:cs typeface="Times New Roman" panose="02020603050405020304" pitchFamily="18" charset="0"/>
              </a:rPr>
              <a:t>prisutnog kreča (negašeni CaO; gašeni Ca(OH)</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b="1" dirty="0">
                <a:latin typeface="Arial" panose="020B0604020202020204" pitchFamily="34" charset="0"/>
                <a:ea typeface="Calibri" panose="020F0502020204030204" pitchFamily="34" charset="0"/>
                <a:cs typeface="Times New Roman" panose="02020603050405020304" pitchFamily="18" charset="0"/>
              </a:rPr>
              <a:t>) </a:t>
            </a:r>
            <a:r>
              <a:rPr lang="sr-Latn-RS" sz="2000" dirty="0">
                <a:latin typeface="Arial" panose="020B0604020202020204" pitchFamily="34" charset="0"/>
                <a:ea typeface="Calibri" panose="020F0502020204030204" pitchFamily="34" charset="0"/>
                <a:cs typeface="Times New Roman" panose="02020603050405020304" pitchFamily="18" charset="0"/>
              </a:rPr>
              <a:t>u hrani za životinje utvrđuje se uvođenjem </a:t>
            </a:r>
            <a:r>
              <a:rPr lang="sr-Latn-RS" sz="2000" b="1" dirty="0">
                <a:latin typeface="Arial" panose="020B0604020202020204" pitchFamily="34" charset="0"/>
                <a:ea typeface="Calibri" panose="020F0502020204030204" pitchFamily="34" charset="0"/>
                <a:cs typeface="Times New Roman" panose="02020603050405020304" pitchFamily="18" charset="0"/>
              </a:rPr>
              <a:t>CO</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 </a:t>
            </a:r>
            <a:r>
              <a:rPr lang="sr-Latn-RS" sz="2000" dirty="0">
                <a:latin typeface="Arial" panose="020B0604020202020204" pitchFamily="34" charset="0"/>
                <a:ea typeface="Calibri" panose="020F0502020204030204" pitchFamily="34" charset="0"/>
                <a:cs typeface="Times New Roman" panose="02020603050405020304" pitchFamily="18" charset="0"/>
              </a:rPr>
              <a:t>u profiltriran rastvor, koji  se</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 </a:t>
            </a:r>
            <a:r>
              <a:rPr lang="sr-Latn-RS" sz="2000" dirty="0">
                <a:latin typeface="Arial" panose="020B0604020202020204" pitchFamily="34" charset="0"/>
                <a:ea typeface="Calibri" panose="020F0502020204030204" pitchFamily="34" charset="0"/>
                <a:cs typeface="Times New Roman" panose="02020603050405020304" pitchFamily="18" charset="0"/>
              </a:rPr>
              <a:t>prvo zamuti, a potom pojavi beli talog kalcijum karbonata (CaCO</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3</a:t>
            </a:r>
            <a:r>
              <a:rPr lang="sr-Latn-RS" sz="2000" dirty="0">
                <a:latin typeface="Arial" panose="020B0604020202020204" pitchFamily="34"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Prisustvo </a:t>
            </a:r>
            <a:r>
              <a:rPr lang="sr-Latn-RS" sz="2000" b="1" dirty="0">
                <a:latin typeface="Arial" panose="020B0604020202020204" pitchFamily="34" charset="0"/>
                <a:ea typeface="Calibri" panose="020F0502020204030204" pitchFamily="34" charset="0"/>
                <a:cs typeface="Times New Roman" panose="02020603050405020304" pitchFamily="18" charset="0"/>
              </a:rPr>
              <a:t>soli gipsa (CaSO</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4</a:t>
            </a:r>
            <a:r>
              <a:rPr lang="sr-Latn-RS" sz="2000" b="1" dirty="0">
                <a:latin typeface="Arial" panose="020B0604020202020204" pitchFamily="34" charset="0"/>
                <a:ea typeface="Calibri" panose="020F0502020204030204" pitchFamily="34" charset="0"/>
                <a:cs typeface="Times New Roman" panose="02020603050405020304" pitchFamily="18" charset="0"/>
              </a:rPr>
              <a:t> </a:t>
            </a:r>
            <a:r>
              <a:rPr lang="sr-Latn-RS" sz="2000" b="1" baseline="30000" dirty="0">
                <a:latin typeface="Arial" panose="020B0604020202020204" pitchFamily="34" charset="0"/>
                <a:ea typeface="Calibri" panose="020F0502020204030204" pitchFamily="34" charset="0"/>
                <a:cs typeface="Times New Roman" panose="02020603050405020304" pitchFamily="18" charset="0"/>
              </a:rPr>
              <a:t>. </a:t>
            </a:r>
            <a:r>
              <a:rPr lang="sr-Latn-RS" sz="2000" b="1" dirty="0">
                <a:latin typeface="Arial" panose="020B0604020202020204" pitchFamily="34" charset="0"/>
                <a:ea typeface="Calibri" panose="020F0502020204030204" pitchFamily="34" charset="0"/>
                <a:cs typeface="Times New Roman" panose="02020603050405020304" pitchFamily="18" charset="0"/>
              </a:rPr>
              <a:t>2H</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b="1" dirty="0">
                <a:latin typeface="Arial" panose="020B0604020202020204" pitchFamily="34" charset="0"/>
                <a:ea typeface="Calibri" panose="020F0502020204030204" pitchFamily="34" charset="0"/>
                <a:cs typeface="Times New Roman" panose="02020603050405020304" pitchFamily="18" charset="0"/>
              </a:rPr>
              <a:t>O) ili stipse (KAl(SO</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4</a:t>
            </a:r>
            <a:r>
              <a:rPr lang="sr-Latn-RS" sz="2000" b="1" dirty="0">
                <a:latin typeface="Arial" panose="020B0604020202020204" pitchFamily="34" charset="0"/>
                <a:ea typeface="Calibri" panose="020F0502020204030204" pitchFamily="34" charset="0"/>
                <a:cs typeface="Times New Roman" panose="02020603050405020304" pitchFamily="18" charset="0"/>
              </a:rPr>
              <a:t>)</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2 </a:t>
            </a:r>
            <a:r>
              <a:rPr lang="sr-Latn-RS" sz="2000" b="1" baseline="30000" dirty="0">
                <a:latin typeface="Arial" panose="020B0604020202020204" pitchFamily="34" charset="0"/>
                <a:ea typeface="Calibri" panose="020F0502020204030204" pitchFamily="34" charset="0"/>
                <a:cs typeface="Times New Roman" panose="02020603050405020304" pitchFamily="18" charset="0"/>
              </a:rPr>
              <a:t>. </a:t>
            </a:r>
            <a:r>
              <a:rPr lang="sr-Latn-RS" sz="2000" b="1" dirty="0">
                <a:latin typeface="Arial" panose="020B0604020202020204" pitchFamily="34" charset="0"/>
                <a:ea typeface="Calibri" panose="020F0502020204030204" pitchFamily="34" charset="0"/>
                <a:cs typeface="Times New Roman" panose="02020603050405020304" pitchFamily="18" charset="0"/>
              </a:rPr>
              <a:t>12H</a:t>
            </a:r>
            <a:r>
              <a:rPr lang="sr-Latn-RS" sz="2000" b="1"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b="1" dirty="0">
                <a:latin typeface="Arial" panose="020B0604020202020204" pitchFamily="34" charset="0"/>
                <a:ea typeface="Calibri" panose="020F0502020204030204" pitchFamily="34" charset="0"/>
                <a:cs typeface="Times New Roman" panose="02020603050405020304" pitchFamily="18" charset="0"/>
              </a:rPr>
              <a:t>O) </a:t>
            </a:r>
            <a:r>
              <a:rPr lang="sr-Latn-RS" sz="2000" dirty="0">
                <a:latin typeface="Arial" panose="020B0604020202020204" pitchFamily="34" charset="0"/>
                <a:ea typeface="Calibri" panose="020F0502020204030204" pitchFamily="34" charset="0"/>
                <a:cs typeface="Times New Roman" panose="02020603050405020304" pitchFamily="18" charset="0"/>
              </a:rPr>
              <a:t>dokazuje se dodavanjem zasićenog rastvora barijum hlorida (BaCl</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2</a:t>
            </a:r>
            <a:r>
              <a:rPr lang="sr-Latn-RS" sz="2000" dirty="0">
                <a:latin typeface="Arial" panose="020B0604020202020204" pitchFamily="34" charset="0"/>
                <a:ea typeface="Calibri" panose="020F0502020204030204" pitchFamily="34" charset="0"/>
                <a:cs typeface="Times New Roman" panose="02020603050405020304" pitchFamily="18" charset="0"/>
              </a:rPr>
              <a:t>), pri čemu dolazi do stvaranja belog taloga BaSO</a:t>
            </a:r>
            <a:r>
              <a:rPr lang="sr-Latn-RS" sz="2000" baseline="-25000" dirty="0">
                <a:latin typeface="Arial" panose="020B0604020202020204" pitchFamily="34" charset="0"/>
                <a:ea typeface="Calibri" panose="020F0502020204030204" pitchFamily="34" charset="0"/>
                <a:cs typeface="Times New Roman" panose="02020603050405020304" pitchFamily="18" charset="0"/>
              </a:rPr>
              <a:t>4 </a:t>
            </a:r>
            <a:r>
              <a:rPr lang="sr-Latn-RS" sz="2000" dirty="0">
                <a:latin typeface="Arial" panose="020B0604020202020204" pitchFamily="34" charset="0"/>
                <a:ea typeface="Calibri" panose="020F0502020204030204" pitchFamily="34" charset="0"/>
                <a:cs typeface="Times New Roman" panose="02020603050405020304" pitchFamily="18" charset="0"/>
              </a:rPr>
              <a:t>što je dokaz njihovog prisustva.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Diferencijalno utvrđivanje prisustva samo stipse, vrši se dodavanjem rastvora hematoksilina</a:t>
            </a:r>
            <a:r>
              <a:rPr lang="sr-Latn-RS" sz="2000" b="1" dirty="0">
                <a:latin typeface="Arial" panose="020B0604020202020204" pitchFamily="34" charset="0"/>
                <a:ea typeface="Calibri" panose="020F0502020204030204" pitchFamily="34" charset="0"/>
                <a:cs typeface="Times New Roman" panose="02020603050405020304" pitchFamily="18" charset="0"/>
              </a:rPr>
              <a:t>. Pojava narandžaste ili ružičaste boje je negativna, a pojava plave boje različitog intenziteta, je pozitivna reakcija. Ljubičasta boja je pokazatelj sadržaja stipse preko 0,05%, plave 0,01-0,05% i sive ispod 0,01%.</a:t>
            </a:r>
            <a:endParaRPr lang="en-US"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400"/>
              </a:spcAft>
            </a:pPr>
            <a:r>
              <a:rPr lang="sr-Latn-RS" sz="2000" dirty="0">
                <a:latin typeface="Arial" panose="020B0604020202020204" pitchFamily="34" charset="0"/>
                <a:ea typeface="Calibri" panose="020F0502020204030204" pitchFamily="34" charset="0"/>
                <a:cs typeface="Times New Roman" panose="02020603050405020304" pitchFamily="18" charset="0"/>
              </a:rPr>
              <a:t>Povećan sadržaj kalcijuma u hrani može poticati i od namerno dodatih neorganskih materija (kreda, kreč i gips). Određivanje sadržaja kalcijuma može se osim klasičnim volumetrijskim metodama (permanganometrija), utvrditi i različitim instrumentalnim tehnikama (AAS, ICP) koje su znatno brže i veće osetljivosti.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49925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3529</Words>
  <Application>Microsoft Office PowerPoint</Application>
  <PresentationFormat>Widescreen</PresentationFormat>
  <Paragraphs>137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29</cp:revision>
  <dcterms:created xsi:type="dcterms:W3CDTF">2024-10-23T09:06:41Z</dcterms:created>
  <dcterms:modified xsi:type="dcterms:W3CDTF">2026-01-12T12:43:03Z</dcterms:modified>
</cp:coreProperties>
</file>